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8"/>
  </p:notesMasterIdLst>
  <p:sldIdLst>
    <p:sldId id="2147482387" r:id="rId6"/>
    <p:sldId id="1680" r:id="rId7"/>
    <p:sldId id="2147482386" r:id="rId8"/>
    <p:sldId id="5194" r:id="rId9"/>
    <p:sldId id="5105" r:id="rId10"/>
    <p:sldId id="5186" r:id="rId11"/>
    <p:sldId id="5291" r:id="rId12"/>
    <p:sldId id="5330" r:id="rId13"/>
    <p:sldId id="5265" r:id="rId14"/>
    <p:sldId id="5276" r:id="rId15"/>
    <p:sldId id="5263" r:id="rId16"/>
    <p:sldId id="5243" r:id="rId17"/>
    <p:sldId id="5247" r:id="rId18"/>
    <p:sldId id="5249" r:id="rId19"/>
    <p:sldId id="5248" r:id="rId20"/>
    <p:sldId id="5262" r:id="rId21"/>
    <p:sldId id="5246" r:id="rId22"/>
    <p:sldId id="5331" r:id="rId23"/>
    <p:sldId id="5253" r:id="rId24"/>
    <p:sldId id="5350" r:id="rId25"/>
    <p:sldId id="2147482375" r:id="rId26"/>
    <p:sldId id="5329" r:id="rId27"/>
    <p:sldId id="5335" r:id="rId28"/>
    <p:sldId id="5358" r:id="rId29"/>
    <p:sldId id="5328" r:id="rId30"/>
    <p:sldId id="5305" r:id="rId31"/>
    <p:sldId id="5333" r:id="rId32"/>
    <p:sldId id="5336" r:id="rId33"/>
    <p:sldId id="5307" r:id="rId34"/>
    <p:sldId id="5199" r:id="rId35"/>
    <p:sldId id="5308" r:id="rId36"/>
    <p:sldId id="5040" r:id="rId3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F92D05-9352-ABBE-6E58-3109FF59496E}" name="riet.de.haes@vlaamse-ouderenraad.be" initials="ri" userId="S::urn:spo:guest#riet.de.haes@vlaamse-ouderenraad.be::" providerId="AD"/>
  <p188:author id="{4A23E426-2EA2-4580-D242-06993D3EBF98}" name="Svin Deneckere" initials="SD" userId="S::svin@vikz.be::291505d5-6086-4b41-b901-17c59707b443" providerId="AD"/>
  <p188:author id="{503F6478-6412-235E-4638-34172FB893EE}" name="eva.guldentops@dementie.be" initials="ev" userId="S::urn:spo:guest#eva.guldentops@dementie.be::" providerId="AD"/>
  <p188:author id="{E5628CDE-40C8-8CD4-DE42-8927492A6A12}" name="Kathleen Leemans" initials="KL" userId="S::kathleen@vikz.be::cc84ba94-cf99-433e-9045-9bcf18bf53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65385"/>
    <a:srgbClr val="0C6B77"/>
    <a:srgbClr val="BE9C08"/>
    <a:srgbClr val="4A84A9"/>
    <a:srgbClr val="FDFDFE"/>
    <a:srgbClr val="00ACBC"/>
    <a:srgbClr val="4681A7"/>
    <a:srgbClr val="B68915"/>
    <a:srgbClr val="B0B4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660"/>
  </p:normalViewPr>
  <p:slideViewPr>
    <p:cSldViewPr snapToGrid="0">
      <p:cViewPr varScale="1">
        <p:scale>
          <a:sx n="87" d="100"/>
          <a:sy n="87" d="100"/>
        </p:scale>
        <p:origin x="34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9C2A7F-D4CC-4857-970C-2576DD0D7513}"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nl-BE"/>
        </a:p>
      </dgm:t>
    </dgm:pt>
    <dgm:pt modelId="{B3BD1D36-69CB-4F52-AD7C-AF72EE0A3DAF}">
      <dgm:prSet phldrT="[Tekst]"/>
      <dgm:spPr/>
      <dgm:t>
        <a:bodyPr/>
        <a:lstStyle/>
        <a:p>
          <a:r>
            <a:rPr lang="nl-BE"/>
            <a:t>Eerstelijn</a:t>
          </a:r>
        </a:p>
      </dgm:t>
    </dgm:pt>
    <dgm:pt modelId="{18371E8A-561C-4BEC-8382-AA04C4CFF20B}" type="parTrans" cxnId="{915A94EC-A6FC-4F1D-9835-1C839688EC21}">
      <dgm:prSet/>
      <dgm:spPr/>
      <dgm:t>
        <a:bodyPr/>
        <a:lstStyle/>
        <a:p>
          <a:endParaRPr lang="nl-BE"/>
        </a:p>
      </dgm:t>
    </dgm:pt>
    <dgm:pt modelId="{C1B7AE15-105D-4F25-AF61-F90728866A63}" type="sibTrans" cxnId="{915A94EC-A6FC-4F1D-9835-1C839688EC21}">
      <dgm:prSet/>
      <dgm:spPr/>
      <dgm:t>
        <a:bodyPr/>
        <a:lstStyle/>
        <a:p>
          <a:endParaRPr lang="nl-BE"/>
        </a:p>
      </dgm:t>
    </dgm:pt>
    <dgm:pt modelId="{14F7A88A-CC3A-4EF6-B12D-D9A8E4B33988}">
      <dgm:prSet phldrT="[Tekst]"/>
      <dgm:spPr/>
      <dgm:t>
        <a:bodyPr/>
        <a:lstStyle/>
        <a:p>
          <a:r>
            <a:rPr lang="nl-BE"/>
            <a:t>Residentiële ouderenzorg</a:t>
          </a:r>
        </a:p>
      </dgm:t>
    </dgm:pt>
    <dgm:pt modelId="{F4BA2891-8234-4477-AEBF-8C24FA29A6AB}" type="parTrans" cxnId="{8F9005D3-5398-46BF-AA17-45942DE972C8}">
      <dgm:prSet/>
      <dgm:spPr/>
      <dgm:t>
        <a:bodyPr/>
        <a:lstStyle/>
        <a:p>
          <a:endParaRPr lang="nl-BE"/>
        </a:p>
      </dgm:t>
    </dgm:pt>
    <dgm:pt modelId="{2DB1D62E-7E1D-4197-92F5-4B91CBE75AAB}" type="sibTrans" cxnId="{8F9005D3-5398-46BF-AA17-45942DE972C8}">
      <dgm:prSet/>
      <dgm:spPr/>
      <dgm:t>
        <a:bodyPr/>
        <a:lstStyle/>
        <a:p>
          <a:endParaRPr lang="nl-BE"/>
        </a:p>
      </dgm:t>
    </dgm:pt>
    <dgm:pt modelId="{0D726742-C70C-4509-9FD0-A71A1552C90F}">
      <dgm:prSet phldrT="[Tekst]"/>
      <dgm:spPr/>
      <dgm:t>
        <a:bodyPr/>
        <a:lstStyle/>
        <a:p>
          <a:r>
            <a:rPr lang="nl-BE"/>
            <a:t>Algemene Ziekenhuizen</a:t>
          </a:r>
        </a:p>
      </dgm:t>
    </dgm:pt>
    <dgm:pt modelId="{11B52E02-35A1-44A9-99A6-5DA945B55506}" type="parTrans" cxnId="{D1AB7ACB-F86D-4519-A6A8-AAE9CE3DC9FD}">
      <dgm:prSet/>
      <dgm:spPr/>
      <dgm:t>
        <a:bodyPr/>
        <a:lstStyle/>
        <a:p>
          <a:endParaRPr lang="nl-BE"/>
        </a:p>
      </dgm:t>
    </dgm:pt>
    <dgm:pt modelId="{F3D1BFBA-96A5-489E-B06B-D942E958DC10}" type="sibTrans" cxnId="{D1AB7ACB-F86D-4519-A6A8-AAE9CE3DC9FD}">
      <dgm:prSet/>
      <dgm:spPr/>
      <dgm:t>
        <a:bodyPr/>
        <a:lstStyle/>
        <a:p>
          <a:endParaRPr lang="nl-BE"/>
        </a:p>
      </dgm:t>
    </dgm:pt>
    <dgm:pt modelId="{FEDB6B08-6A93-44CE-838A-1376DCFBAF0F}">
      <dgm:prSet phldrT="[Tekst]"/>
      <dgm:spPr/>
      <dgm:t>
        <a:bodyPr/>
        <a:lstStyle/>
        <a:p>
          <a:r>
            <a:rPr lang="nl-BE"/>
            <a:t>Geestelijke gezondheidszorg</a:t>
          </a:r>
        </a:p>
      </dgm:t>
    </dgm:pt>
    <dgm:pt modelId="{3277A103-3E98-44F9-B8F7-02CF051A3B2F}" type="parTrans" cxnId="{C8512706-9C17-4AC8-B30A-43C9CDA684A1}">
      <dgm:prSet/>
      <dgm:spPr/>
      <dgm:t>
        <a:bodyPr/>
        <a:lstStyle/>
        <a:p>
          <a:endParaRPr lang="nl-BE"/>
        </a:p>
      </dgm:t>
    </dgm:pt>
    <dgm:pt modelId="{563F06E3-CFBB-421D-8F13-58E7E9F7C68E}" type="sibTrans" cxnId="{C8512706-9C17-4AC8-B30A-43C9CDA684A1}">
      <dgm:prSet/>
      <dgm:spPr/>
      <dgm:t>
        <a:bodyPr/>
        <a:lstStyle/>
        <a:p>
          <a:endParaRPr lang="nl-BE"/>
        </a:p>
      </dgm:t>
    </dgm:pt>
    <dgm:pt modelId="{FC392AC9-43FC-45D3-A4C4-54F2CA4099B2}" type="pres">
      <dgm:prSet presAssocID="{1B9C2A7F-D4CC-4857-970C-2576DD0D7513}" presName="diagram" presStyleCnt="0">
        <dgm:presLayoutVars>
          <dgm:dir/>
          <dgm:resizeHandles val="exact"/>
        </dgm:presLayoutVars>
      </dgm:prSet>
      <dgm:spPr/>
    </dgm:pt>
    <dgm:pt modelId="{DB43CA74-93FC-4DB9-9C71-42C17649A491}" type="pres">
      <dgm:prSet presAssocID="{B3BD1D36-69CB-4F52-AD7C-AF72EE0A3DAF}" presName="node" presStyleLbl="node1" presStyleIdx="0" presStyleCnt="4">
        <dgm:presLayoutVars>
          <dgm:bulletEnabled val="1"/>
        </dgm:presLayoutVars>
      </dgm:prSet>
      <dgm:spPr/>
    </dgm:pt>
    <dgm:pt modelId="{B3A2D8C5-A9C0-4040-9BB8-E65967C541E0}" type="pres">
      <dgm:prSet presAssocID="{C1B7AE15-105D-4F25-AF61-F90728866A63}" presName="sibTrans" presStyleCnt="0"/>
      <dgm:spPr/>
    </dgm:pt>
    <dgm:pt modelId="{398D4DC9-4BD0-4677-A9B7-3EE40D1B3371}" type="pres">
      <dgm:prSet presAssocID="{14F7A88A-CC3A-4EF6-B12D-D9A8E4B33988}" presName="node" presStyleLbl="node1" presStyleIdx="1" presStyleCnt="4">
        <dgm:presLayoutVars>
          <dgm:bulletEnabled val="1"/>
        </dgm:presLayoutVars>
      </dgm:prSet>
      <dgm:spPr/>
    </dgm:pt>
    <dgm:pt modelId="{AA393228-5086-4A07-B0CA-1B8988BDA6BA}" type="pres">
      <dgm:prSet presAssocID="{2DB1D62E-7E1D-4197-92F5-4B91CBE75AAB}" presName="sibTrans" presStyleCnt="0"/>
      <dgm:spPr/>
    </dgm:pt>
    <dgm:pt modelId="{FB01366B-B8C1-4A3A-9FA4-DE6FF188A719}" type="pres">
      <dgm:prSet presAssocID="{0D726742-C70C-4509-9FD0-A71A1552C90F}" presName="node" presStyleLbl="node1" presStyleIdx="2" presStyleCnt="4">
        <dgm:presLayoutVars>
          <dgm:bulletEnabled val="1"/>
        </dgm:presLayoutVars>
      </dgm:prSet>
      <dgm:spPr/>
    </dgm:pt>
    <dgm:pt modelId="{07A4A0FB-5A94-44E9-BA25-F15E0A9F7443}" type="pres">
      <dgm:prSet presAssocID="{F3D1BFBA-96A5-489E-B06B-D942E958DC10}" presName="sibTrans" presStyleCnt="0"/>
      <dgm:spPr/>
    </dgm:pt>
    <dgm:pt modelId="{268EB4F5-C215-4402-A571-56FDF4E9331F}" type="pres">
      <dgm:prSet presAssocID="{FEDB6B08-6A93-44CE-838A-1376DCFBAF0F}" presName="node" presStyleLbl="node1" presStyleIdx="3" presStyleCnt="4">
        <dgm:presLayoutVars>
          <dgm:bulletEnabled val="1"/>
        </dgm:presLayoutVars>
      </dgm:prSet>
      <dgm:spPr/>
    </dgm:pt>
  </dgm:ptLst>
  <dgm:cxnLst>
    <dgm:cxn modelId="{C8512706-9C17-4AC8-B30A-43C9CDA684A1}" srcId="{1B9C2A7F-D4CC-4857-970C-2576DD0D7513}" destId="{FEDB6B08-6A93-44CE-838A-1376DCFBAF0F}" srcOrd="3" destOrd="0" parTransId="{3277A103-3E98-44F9-B8F7-02CF051A3B2F}" sibTransId="{563F06E3-CFBB-421D-8F13-58E7E9F7C68E}"/>
    <dgm:cxn modelId="{5BCF4167-B07D-4BD4-9C56-4CA53D86F704}" type="presOf" srcId="{0D726742-C70C-4509-9FD0-A71A1552C90F}" destId="{FB01366B-B8C1-4A3A-9FA4-DE6FF188A719}" srcOrd="0" destOrd="0" presId="urn:microsoft.com/office/officeart/2005/8/layout/default"/>
    <dgm:cxn modelId="{3743A44D-DCB1-4DD0-9EEB-1070A0821E2F}" type="presOf" srcId="{B3BD1D36-69CB-4F52-AD7C-AF72EE0A3DAF}" destId="{DB43CA74-93FC-4DB9-9C71-42C17649A491}" srcOrd="0" destOrd="0" presId="urn:microsoft.com/office/officeart/2005/8/layout/default"/>
    <dgm:cxn modelId="{7C69807C-75D2-4582-992B-68ADE2177C96}" type="presOf" srcId="{14F7A88A-CC3A-4EF6-B12D-D9A8E4B33988}" destId="{398D4DC9-4BD0-4677-A9B7-3EE40D1B3371}" srcOrd="0" destOrd="0" presId="urn:microsoft.com/office/officeart/2005/8/layout/default"/>
    <dgm:cxn modelId="{432CE9C2-998D-44FC-B31E-B478B78FFDB6}" type="presOf" srcId="{FEDB6B08-6A93-44CE-838A-1376DCFBAF0F}" destId="{268EB4F5-C215-4402-A571-56FDF4E9331F}" srcOrd="0" destOrd="0" presId="urn:microsoft.com/office/officeart/2005/8/layout/default"/>
    <dgm:cxn modelId="{D1AB7ACB-F86D-4519-A6A8-AAE9CE3DC9FD}" srcId="{1B9C2A7F-D4CC-4857-970C-2576DD0D7513}" destId="{0D726742-C70C-4509-9FD0-A71A1552C90F}" srcOrd="2" destOrd="0" parTransId="{11B52E02-35A1-44A9-99A6-5DA945B55506}" sibTransId="{F3D1BFBA-96A5-489E-B06B-D942E958DC10}"/>
    <dgm:cxn modelId="{8F9005D3-5398-46BF-AA17-45942DE972C8}" srcId="{1B9C2A7F-D4CC-4857-970C-2576DD0D7513}" destId="{14F7A88A-CC3A-4EF6-B12D-D9A8E4B33988}" srcOrd="1" destOrd="0" parTransId="{F4BA2891-8234-4477-AEBF-8C24FA29A6AB}" sibTransId="{2DB1D62E-7E1D-4197-92F5-4B91CBE75AAB}"/>
    <dgm:cxn modelId="{4B6FF4D9-7679-4CD3-A9BB-EFEC3D604B29}" type="presOf" srcId="{1B9C2A7F-D4CC-4857-970C-2576DD0D7513}" destId="{FC392AC9-43FC-45D3-A4C4-54F2CA4099B2}" srcOrd="0" destOrd="0" presId="urn:microsoft.com/office/officeart/2005/8/layout/default"/>
    <dgm:cxn modelId="{915A94EC-A6FC-4F1D-9835-1C839688EC21}" srcId="{1B9C2A7F-D4CC-4857-970C-2576DD0D7513}" destId="{B3BD1D36-69CB-4F52-AD7C-AF72EE0A3DAF}" srcOrd="0" destOrd="0" parTransId="{18371E8A-561C-4BEC-8382-AA04C4CFF20B}" sibTransId="{C1B7AE15-105D-4F25-AF61-F90728866A63}"/>
    <dgm:cxn modelId="{8328DA57-29D8-4F84-B9AB-CFA40437C9C1}" type="presParOf" srcId="{FC392AC9-43FC-45D3-A4C4-54F2CA4099B2}" destId="{DB43CA74-93FC-4DB9-9C71-42C17649A491}" srcOrd="0" destOrd="0" presId="urn:microsoft.com/office/officeart/2005/8/layout/default"/>
    <dgm:cxn modelId="{679000B5-A714-45E6-AA9B-93C42470CA7E}" type="presParOf" srcId="{FC392AC9-43FC-45D3-A4C4-54F2CA4099B2}" destId="{B3A2D8C5-A9C0-4040-9BB8-E65967C541E0}" srcOrd="1" destOrd="0" presId="urn:microsoft.com/office/officeart/2005/8/layout/default"/>
    <dgm:cxn modelId="{41FAA164-AD4E-4322-A1F6-EAF69B40C67E}" type="presParOf" srcId="{FC392AC9-43FC-45D3-A4C4-54F2CA4099B2}" destId="{398D4DC9-4BD0-4677-A9B7-3EE40D1B3371}" srcOrd="2" destOrd="0" presId="urn:microsoft.com/office/officeart/2005/8/layout/default"/>
    <dgm:cxn modelId="{7851876C-564F-4FEB-9B3B-7DF8F13E0A7F}" type="presParOf" srcId="{FC392AC9-43FC-45D3-A4C4-54F2CA4099B2}" destId="{AA393228-5086-4A07-B0CA-1B8988BDA6BA}" srcOrd="3" destOrd="0" presId="urn:microsoft.com/office/officeart/2005/8/layout/default"/>
    <dgm:cxn modelId="{28E23FB0-1D71-498E-83E5-6708177A2BB8}" type="presParOf" srcId="{FC392AC9-43FC-45D3-A4C4-54F2CA4099B2}" destId="{FB01366B-B8C1-4A3A-9FA4-DE6FF188A719}" srcOrd="4" destOrd="0" presId="urn:microsoft.com/office/officeart/2005/8/layout/default"/>
    <dgm:cxn modelId="{1F2FD3C5-70A1-4DA6-B2FB-963C730407C6}" type="presParOf" srcId="{FC392AC9-43FC-45D3-A4C4-54F2CA4099B2}" destId="{07A4A0FB-5A94-44E9-BA25-F15E0A9F7443}" srcOrd="5" destOrd="0" presId="urn:microsoft.com/office/officeart/2005/8/layout/default"/>
    <dgm:cxn modelId="{A82A0B87-54BC-435F-B650-69DFA52EEC88}" type="presParOf" srcId="{FC392AC9-43FC-45D3-A4C4-54F2CA4099B2}" destId="{268EB4F5-C215-4402-A571-56FDF4E9331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8DAC43-7A42-4CD2-A52E-C13A21E42230}"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nl-BE"/>
        </a:p>
      </dgm:t>
    </dgm:pt>
    <dgm:pt modelId="{0550292D-E090-41BD-B93A-56670954011F}">
      <dgm:prSet phldrT="[Tekst]" custT="1"/>
      <dgm:spPr/>
      <dgm:t>
        <a:bodyPr/>
        <a:lstStyle/>
        <a:p>
          <a:r>
            <a:rPr lang="nl-BE" sz="2400" b="1" err="1"/>
            <a:t>Trans-parantie</a:t>
          </a:r>
          <a:r>
            <a:rPr lang="nl-BE" sz="2400" b="1"/>
            <a:t> is de norm</a:t>
          </a:r>
        </a:p>
      </dgm:t>
    </dgm:pt>
    <dgm:pt modelId="{DBC20A08-6C1E-43FF-9513-33854AC2EDFC}" type="parTrans" cxnId="{9EB32647-DCA6-4BAE-81AF-D259CA0EA4B1}">
      <dgm:prSet/>
      <dgm:spPr/>
      <dgm:t>
        <a:bodyPr/>
        <a:lstStyle/>
        <a:p>
          <a:endParaRPr lang="nl-BE" sz="2400"/>
        </a:p>
      </dgm:t>
    </dgm:pt>
    <dgm:pt modelId="{37A36DEA-3040-443B-986C-258154E3882C}" type="sibTrans" cxnId="{9EB32647-DCA6-4BAE-81AF-D259CA0EA4B1}">
      <dgm:prSet/>
      <dgm:spPr/>
      <dgm:t>
        <a:bodyPr/>
        <a:lstStyle/>
        <a:p>
          <a:endParaRPr lang="nl-BE" sz="2400"/>
        </a:p>
      </dgm:t>
    </dgm:pt>
    <dgm:pt modelId="{C8677CF3-86B3-4433-BDF6-653C553BD37F}">
      <dgm:prSet phldrT="[Tekst]" custT="1"/>
      <dgm:spPr/>
      <dgm:t>
        <a:bodyPr/>
        <a:lstStyle/>
        <a:p>
          <a:r>
            <a:rPr lang="nl-BE" sz="2400" b="1"/>
            <a:t>Onafhankelijk</a:t>
          </a:r>
        </a:p>
      </dgm:t>
    </dgm:pt>
    <dgm:pt modelId="{001F554D-70D7-491D-9A19-12527D628F37}" type="parTrans" cxnId="{76585209-83BE-41C3-BD83-0F34716EC7D6}">
      <dgm:prSet/>
      <dgm:spPr/>
      <dgm:t>
        <a:bodyPr/>
        <a:lstStyle/>
        <a:p>
          <a:endParaRPr lang="nl-BE" sz="2400"/>
        </a:p>
      </dgm:t>
    </dgm:pt>
    <dgm:pt modelId="{6F6BD49A-387F-4782-9A0E-E15074B7FCA8}" type="sibTrans" cxnId="{76585209-83BE-41C3-BD83-0F34716EC7D6}">
      <dgm:prSet/>
      <dgm:spPr/>
      <dgm:t>
        <a:bodyPr/>
        <a:lstStyle/>
        <a:p>
          <a:endParaRPr lang="nl-BE" sz="2400"/>
        </a:p>
      </dgm:t>
    </dgm:pt>
    <dgm:pt modelId="{7207C424-F18A-44F5-9967-A234C7FC60D9}">
      <dgm:prSet phldrT="[Tekst]" custT="1"/>
      <dgm:spPr/>
      <dgm:t>
        <a:bodyPr/>
        <a:lstStyle/>
        <a:p>
          <a:r>
            <a:rPr lang="nl-BE" sz="2400" b="1"/>
            <a:t>Delen van data</a:t>
          </a:r>
        </a:p>
      </dgm:t>
    </dgm:pt>
    <dgm:pt modelId="{3C77E286-CF72-46CB-804E-020E52285491}" type="parTrans" cxnId="{704906E9-5935-4D2E-84C2-54FE73F7774D}">
      <dgm:prSet/>
      <dgm:spPr/>
      <dgm:t>
        <a:bodyPr/>
        <a:lstStyle/>
        <a:p>
          <a:endParaRPr lang="nl-BE" sz="2400"/>
        </a:p>
      </dgm:t>
    </dgm:pt>
    <dgm:pt modelId="{A29415BA-904B-4947-87DA-E7C9BA552E63}" type="sibTrans" cxnId="{704906E9-5935-4D2E-84C2-54FE73F7774D}">
      <dgm:prSet/>
      <dgm:spPr/>
      <dgm:t>
        <a:bodyPr/>
        <a:lstStyle/>
        <a:p>
          <a:endParaRPr lang="nl-BE" sz="2400"/>
        </a:p>
      </dgm:t>
    </dgm:pt>
    <dgm:pt modelId="{55314DE9-6DBC-47AD-8D6F-499806FAD8FC}">
      <dgm:prSet phldrT="[Tekst]" custT="1"/>
      <dgm:spPr/>
      <dgm:t>
        <a:bodyPr/>
        <a:lstStyle/>
        <a:p>
          <a:r>
            <a:rPr lang="nl-BE" sz="2400" b="1"/>
            <a:t>Evidence-based</a:t>
          </a:r>
        </a:p>
      </dgm:t>
    </dgm:pt>
    <dgm:pt modelId="{C11A37AF-3430-4B83-938E-7B38E7313A8E}" type="parTrans" cxnId="{C17C2266-6999-46CB-A647-4CF82102922E}">
      <dgm:prSet/>
      <dgm:spPr/>
      <dgm:t>
        <a:bodyPr/>
        <a:lstStyle/>
        <a:p>
          <a:endParaRPr lang="nl-BE" sz="2400"/>
        </a:p>
      </dgm:t>
    </dgm:pt>
    <dgm:pt modelId="{D1FCCD63-90AB-4BF9-B47D-F1F038ED8F0C}" type="sibTrans" cxnId="{C17C2266-6999-46CB-A647-4CF82102922E}">
      <dgm:prSet/>
      <dgm:spPr/>
      <dgm:t>
        <a:bodyPr/>
        <a:lstStyle/>
        <a:p>
          <a:endParaRPr lang="nl-BE" sz="2400"/>
        </a:p>
      </dgm:t>
    </dgm:pt>
    <dgm:pt modelId="{40A4210C-531A-4671-B158-5CAD51B2860B}">
      <dgm:prSet custT="1"/>
      <dgm:spPr/>
      <dgm:t>
        <a:bodyPr/>
        <a:lstStyle/>
        <a:p>
          <a:r>
            <a:rPr lang="nl-BE" sz="2400" b="1"/>
            <a:t>Participatie en </a:t>
          </a:r>
          <a:r>
            <a:rPr lang="nl-BE" sz="2400" b="1" err="1"/>
            <a:t>Cocreatie</a:t>
          </a:r>
          <a:endParaRPr lang="nl-BE" sz="2400" b="1"/>
        </a:p>
      </dgm:t>
    </dgm:pt>
    <dgm:pt modelId="{92B80A57-6B54-4751-A12F-8B5A70FB2F59}" type="parTrans" cxnId="{684EB883-DED2-4521-9B9E-2564C88AE20C}">
      <dgm:prSet/>
      <dgm:spPr/>
      <dgm:t>
        <a:bodyPr/>
        <a:lstStyle/>
        <a:p>
          <a:endParaRPr lang="nl-BE" sz="2400"/>
        </a:p>
      </dgm:t>
    </dgm:pt>
    <dgm:pt modelId="{1F14E52E-2632-43C6-98A2-07E93D945210}" type="sibTrans" cxnId="{684EB883-DED2-4521-9B9E-2564C88AE20C}">
      <dgm:prSet/>
      <dgm:spPr/>
      <dgm:t>
        <a:bodyPr/>
        <a:lstStyle/>
        <a:p>
          <a:endParaRPr lang="nl-BE" sz="2400"/>
        </a:p>
      </dgm:t>
    </dgm:pt>
    <dgm:pt modelId="{679DCC8C-3FCE-4413-9F09-188F99CB655F}" type="pres">
      <dgm:prSet presAssocID="{5B8DAC43-7A42-4CD2-A52E-C13A21E42230}" presName="Name0" presStyleCnt="0">
        <dgm:presLayoutVars>
          <dgm:dir/>
          <dgm:resizeHandles val="exact"/>
        </dgm:presLayoutVars>
      </dgm:prSet>
      <dgm:spPr/>
    </dgm:pt>
    <dgm:pt modelId="{C042256A-615F-4735-9FA2-0D2B6C64834E}" type="pres">
      <dgm:prSet presAssocID="{0550292D-E090-41BD-B93A-56670954011F}" presName="Name5" presStyleLbl="vennNode1" presStyleIdx="0" presStyleCnt="5">
        <dgm:presLayoutVars>
          <dgm:bulletEnabled val="1"/>
        </dgm:presLayoutVars>
      </dgm:prSet>
      <dgm:spPr/>
    </dgm:pt>
    <dgm:pt modelId="{1E8B050B-C7DD-4B0E-BF09-C606007C2B53}" type="pres">
      <dgm:prSet presAssocID="{37A36DEA-3040-443B-986C-258154E3882C}" presName="space" presStyleCnt="0"/>
      <dgm:spPr/>
    </dgm:pt>
    <dgm:pt modelId="{67F820A6-7812-4ED3-803D-8362DCC7DCBD}" type="pres">
      <dgm:prSet presAssocID="{C8677CF3-86B3-4433-BDF6-653C553BD37F}" presName="Name5" presStyleLbl="vennNode1" presStyleIdx="1" presStyleCnt="5">
        <dgm:presLayoutVars>
          <dgm:bulletEnabled val="1"/>
        </dgm:presLayoutVars>
      </dgm:prSet>
      <dgm:spPr/>
    </dgm:pt>
    <dgm:pt modelId="{88B41C6D-78E7-4094-900C-3B70D3B17CC5}" type="pres">
      <dgm:prSet presAssocID="{6F6BD49A-387F-4782-9A0E-E15074B7FCA8}" presName="space" presStyleCnt="0"/>
      <dgm:spPr/>
    </dgm:pt>
    <dgm:pt modelId="{DA4FEB8C-B201-4918-A80F-B9D7E8049D58}" type="pres">
      <dgm:prSet presAssocID="{7207C424-F18A-44F5-9967-A234C7FC60D9}" presName="Name5" presStyleLbl="vennNode1" presStyleIdx="2" presStyleCnt="5">
        <dgm:presLayoutVars>
          <dgm:bulletEnabled val="1"/>
        </dgm:presLayoutVars>
      </dgm:prSet>
      <dgm:spPr/>
    </dgm:pt>
    <dgm:pt modelId="{D38663A9-A527-456B-B0DC-1A65BDC6350A}" type="pres">
      <dgm:prSet presAssocID="{A29415BA-904B-4947-87DA-E7C9BA552E63}" presName="space" presStyleCnt="0"/>
      <dgm:spPr/>
    </dgm:pt>
    <dgm:pt modelId="{B74DD35E-889B-4036-8555-D8C5B41D650C}" type="pres">
      <dgm:prSet presAssocID="{55314DE9-6DBC-47AD-8D6F-499806FAD8FC}" presName="Name5" presStyleLbl="vennNode1" presStyleIdx="3" presStyleCnt="5">
        <dgm:presLayoutVars>
          <dgm:bulletEnabled val="1"/>
        </dgm:presLayoutVars>
      </dgm:prSet>
      <dgm:spPr/>
    </dgm:pt>
    <dgm:pt modelId="{99A359F8-B1D0-4D50-A725-4B26B53E0E21}" type="pres">
      <dgm:prSet presAssocID="{D1FCCD63-90AB-4BF9-B47D-F1F038ED8F0C}" presName="space" presStyleCnt="0"/>
      <dgm:spPr/>
    </dgm:pt>
    <dgm:pt modelId="{447A482F-F199-439A-8487-C12D244C899C}" type="pres">
      <dgm:prSet presAssocID="{40A4210C-531A-4671-B158-5CAD51B2860B}" presName="Name5" presStyleLbl="vennNode1" presStyleIdx="4" presStyleCnt="5">
        <dgm:presLayoutVars>
          <dgm:bulletEnabled val="1"/>
        </dgm:presLayoutVars>
      </dgm:prSet>
      <dgm:spPr/>
    </dgm:pt>
  </dgm:ptLst>
  <dgm:cxnLst>
    <dgm:cxn modelId="{76585209-83BE-41C3-BD83-0F34716EC7D6}" srcId="{5B8DAC43-7A42-4CD2-A52E-C13A21E42230}" destId="{C8677CF3-86B3-4433-BDF6-653C553BD37F}" srcOrd="1" destOrd="0" parTransId="{001F554D-70D7-491D-9A19-12527D628F37}" sibTransId="{6F6BD49A-387F-4782-9A0E-E15074B7FCA8}"/>
    <dgm:cxn modelId="{C17C2266-6999-46CB-A647-4CF82102922E}" srcId="{5B8DAC43-7A42-4CD2-A52E-C13A21E42230}" destId="{55314DE9-6DBC-47AD-8D6F-499806FAD8FC}" srcOrd="3" destOrd="0" parTransId="{C11A37AF-3430-4B83-938E-7B38E7313A8E}" sibTransId="{D1FCCD63-90AB-4BF9-B47D-F1F038ED8F0C}"/>
    <dgm:cxn modelId="{9EB32647-DCA6-4BAE-81AF-D259CA0EA4B1}" srcId="{5B8DAC43-7A42-4CD2-A52E-C13A21E42230}" destId="{0550292D-E090-41BD-B93A-56670954011F}" srcOrd="0" destOrd="0" parTransId="{DBC20A08-6C1E-43FF-9513-33854AC2EDFC}" sibTransId="{37A36DEA-3040-443B-986C-258154E3882C}"/>
    <dgm:cxn modelId="{C71A5979-01A1-4A3B-A14D-347554B19335}" type="presOf" srcId="{55314DE9-6DBC-47AD-8D6F-499806FAD8FC}" destId="{B74DD35E-889B-4036-8555-D8C5B41D650C}" srcOrd="0" destOrd="0" presId="urn:microsoft.com/office/officeart/2005/8/layout/venn3"/>
    <dgm:cxn modelId="{684EB883-DED2-4521-9B9E-2564C88AE20C}" srcId="{5B8DAC43-7A42-4CD2-A52E-C13A21E42230}" destId="{40A4210C-531A-4671-B158-5CAD51B2860B}" srcOrd="4" destOrd="0" parTransId="{92B80A57-6B54-4751-A12F-8B5A70FB2F59}" sibTransId="{1F14E52E-2632-43C6-98A2-07E93D945210}"/>
    <dgm:cxn modelId="{EB16B88E-6E95-472E-93EA-97428085B33E}" type="presOf" srcId="{7207C424-F18A-44F5-9967-A234C7FC60D9}" destId="{DA4FEB8C-B201-4918-A80F-B9D7E8049D58}" srcOrd="0" destOrd="0" presId="urn:microsoft.com/office/officeart/2005/8/layout/venn3"/>
    <dgm:cxn modelId="{5072D6BE-B0B8-4182-B72C-4EB760AA54FF}" type="presOf" srcId="{C8677CF3-86B3-4433-BDF6-653C553BD37F}" destId="{67F820A6-7812-4ED3-803D-8362DCC7DCBD}" srcOrd="0" destOrd="0" presId="urn:microsoft.com/office/officeart/2005/8/layout/venn3"/>
    <dgm:cxn modelId="{3576E8D6-2FB8-4E6C-AB5E-9D0C5D40BF3F}" type="presOf" srcId="{0550292D-E090-41BD-B93A-56670954011F}" destId="{C042256A-615F-4735-9FA2-0D2B6C64834E}" srcOrd="0" destOrd="0" presId="urn:microsoft.com/office/officeart/2005/8/layout/venn3"/>
    <dgm:cxn modelId="{C66715E7-9C53-4C17-9DF2-1ED3D956C314}" type="presOf" srcId="{5B8DAC43-7A42-4CD2-A52E-C13A21E42230}" destId="{679DCC8C-3FCE-4413-9F09-188F99CB655F}" srcOrd="0" destOrd="0" presId="urn:microsoft.com/office/officeart/2005/8/layout/venn3"/>
    <dgm:cxn modelId="{704906E9-5935-4D2E-84C2-54FE73F7774D}" srcId="{5B8DAC43-7A42-4CD2-A52E-C13A21E42230}" destId="{7207C424-F18A-44F5-9967-A234C7FC60D9}" srcOrd="2" destOrd="0" parTransId="{3C77E286-CF72-46CB-804E-020E52285491}" sibTransId="{A29415BA-904B-4947-87DA-E7C9BA552E63}"/>
    <dgm:cxn modelId="{8BEEEDF4-3227-4473-98C3-FE3177E28750}" type="presOf" srcId="{40A4210C-531A-4671-B158-5CAD51B2860B}" destId="{447A482F-F199-439A-8487-C12D244C899C}" srcOrd="0" destOrd="0" presId="urn:microsoft.com/office/officeart/2005/8/layout/venn3"/>
    <dgm:cxn modelId="{C536BE2D-B326-4D49-B75B-3D6DAE3C9447}" type="presParOf" srcId="{679DCC8C-3FCE-4413-9F09-188F99CB655F}" destId="{C042256A-615F-4735-9FA2-0D2B6C64834E}" srcOrd="0" destOrd="0" presId="urn:microsoft.com/office/officeart/2005/8/layout/venn3"/>
    <dgm:cxn modelId="{A40CBA58-BE80-4534-B12F-7C50020AA22F}" type="presParOf" srcId="{679DCC8C-3FCE-4413-9F09-188F99CB655F}" destId="{1E8B050B-C7DD-4B0E-BF09-C606007C2B53}" srcOrd="1" destOrd="0" presId="urn:microsoft.com/office/officeart/2005/8/layout/venn3"/>
    <dgm:cxn modelId="{A1C1605C-E9DA-44AE-ADE0-F698935C931C}" type="presParOf" srcId="{679DCC8C-3FCE-4413-9F09-188F99CB655F}" destId="{67F820A6-7812-4ED3-803D-8362DCC7DCBD}" srcOrd="2" destOrd="0" presId="urn:microsoft.com/office/officeart/2005/8/layout/venn3"/>
    <dgm:cxn modelId="{F0C75AE3-3910-4710-A687-4B507AEFACAD}" type="presParOf" srcId="{679DCC8C-3FCE-4413-9F09-188F99CB655F}" destId="{88B41C6D-78E7-4094-900C-3B70D3B17CC5}" srcOrd="3" destOrd="0" presId="urn:microsoft.com/office/officeart/2005/8/layout/venn3"/>
    <dgm:cxn modelId="{06A843D4-C7A0-4064-BC1A-956123835981}" type="presParOf" srcId="{679DCC8C-3FCE-4413-9F09-188F99CB655F}" destId="{DA4FEB8C-B201-4918-A80F-B9D7E8049D58}" srcOrd="4" destOrd="0" presId="urn:microsoft.com/office/officeart/2005/8/layout/venn3"/>
    <dgm:cxn modelId="{F5D1DA76-909A-4321-A725-32ABB0A70B8B}" type="presParOf" srcId="{679DCC8C-3FCE-4413-9F09-188F99CB655F}" destId="{D38663A9-A527-456B-B0DC-1A65BDC6350A}" srcOrd="5" destOrd="0" presId="urn:microsoft.com/office/officeart/2005/8/layout/venn3"/>
    <dgm:cxn modelId="{5FD658EB-4538-4CBE-83C5-8B5A7D54614B}" type="presParOf" srcId="{679DCC8C-3FCE-4413-9F09-188F99CB655F}" destId="{B74DD35E-889B-4036-8555-D8C5B41D650C}" srcOrd="6" destOrd="0" presId="urn:microsoft.com/office/officeart/2005/8/layout/venn3"/>
    <dgm:cxn modelId="{C40F7767-2E81-4C3B-8486-D89BCE5A6891}" type="presParOf" srcId="{679DCC8C-3FCE-4413-9F09-188F99CB655F}" destId="{99A359F8-B1D0-4D50-A725-4B26B53E0E21}" srcOrd="7" destOrd="0" presId="urn:microsoft.com/office/officeart/2005/8/layout/venn3"/>
    <dgm:cxn modelId="{A2B7EED5-8CB1-47FB-8EEA-32A5BDF8B12D}" type="presParOf" srcId="{679DCC8C-3FCE-4413-9F09-188F99CB655F}" destId="{447A482F-F199-439A-8487-C12D244C899C}" srcOrd="8" destOrd="0" presId="urn:microsoft.com/office/officeart/2005/8/layout/venn3"/>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F99ACE-6F9F-4576-8165-FDE2B7A0ADCA}" type="doc">
      <dgm:prSet loTypeId="urn:microsoft.com/office/officeart/2005/8/layout/hList9" loCatId="list" qsTypeId="urn:microsoft.com/office/officeart/2005/8/quickstyle/simple1" qsCatId="simple" csTypeId="urn:microsoft.com/office/officeart/2005/8/colors/colorful2" csCatId="colorful" phldr="1"/>
      <dgm:spPr/>
      <dgm:t>
        <a:bodyPr/>
        <a:lstStyle/>
        <a:p>
          <a:endParaRPr lang="nl-BE"/>
        </a:p>
      </dgm:t>
    </dgm:pt>
    <dgm:pt modelId="{9F20CCE4-18B9-4825-AFA8-54D570E51259}">
      <dgm:prSet phldrT="[Tekst]" custT="1"/>
      <dgm:spPr>
        <a:solidFill>
          <a:srgbClr val="0C6B77"/>
        </a:solidFill>
      </dgm:spPr>
      <dgm:t>
        <a:bodyPr/>
        <a:lstStyle/>
        <a:p>
          <a:r>
            <a:rPr lang="nl-BE" sz="4000"/>
            <a:t>7087</a:t>
          </a:r>
        </a:p>
      </dgm:t>
    </dgm:pt>
    <dgm:pt modelId="{AD89A557-02AE-4360-9FBD-4D19E16A3C3C}" type="parTrans" cxnId="{C7350F23-9235-4022-B735-069D246DD704}">
      <dgm:prSet/>
      <dgm:spPr/>
      <dgm:t>
        <a:bodyPr/>
        <a:lstStyle/>
        <a:p>
          <a:endParaRPr lang="nl-BE"/>
        </a:p>
      </dgm:t>
    </dgm:pt>
    <dgm:pt modelId="{6BE7EDF8-890C-4DF7-8A48-5FED7859D59D}" type="sibTrans" cxnId="{C7350F23-9235-4022-B735-069D246DD704}">
      <dgm:prSet/>
      <dgm:spPr/>
      <dgm:t>
        <a:bodyPr/>
        <a:lstStyle/>
        <a:p>
          <a:endParaRPr lang="nl-BE"/>
        </a:p>
      </dgm:t>
    </dgm:pt>
    <dgm:pt modelId="{D6612BE1-0E1D-459C-ABC8-D09CDB27380E}">
      <dgm:prSet phldrT="[Tekst]"/>
      <dgm:spPr/>
      <dgm:t>
        <a:bodyPr/>
        <a:lstStyle/>
        <a:p>
          <a:pPr rtl="0"/>
          <a:r>
            <a:rPr lang="nl-BE">
              <a:solidFill>
                <a:srgbClr val="B68915"/>
              </a:solidFill>
              <a:latin typeface="Tw Cen MT Condensed" panose="020B0606020104020203"/>
            </a:rPr>
            <a:t>Door bewoners zelf</a:t>
          </a:r>
          <a:endParaRPr lang="nl-BE">
            <a:solidFill>
              <a:srgbClr val="B68915"/>
            </a:solidFill>
          </a:endParaRPr>
        </a:p>
      </dgm:t>
    </dgm:pt>
    <dgm:pt modelId="{9AAE11F5-4F24-43A4-998A-B68F3F0B1C28}" type="parTrans" cxnId="{DCF996B0-67F3-41A4-B588-9D310D194233}">
      <dgm:prSet/>
      <dgm:spPr/>
      <dgm:t>
        <a:bodyPr/>
        <a:lstStyle/>
        <a:p>
          <a:endParaRPr lang="nl-BE"/>
        </a:p>
      </dgm:t>
    </dgm:pt>
    <dgm:pt modelId="{F3B3D7F4-A24C-4F19-9494-159ECCC65189}" type="sibTrans" cxnId="{DCF996B0-67F3-41A4-B588-9D310D194233}">
      <dgm:prSet/>
      <dgm:spPr/>
      <dgm:t>
        <a:bodyPr/>
        <a:lstStyle/>
        <a:p>
          <a:endParaRPr lang="nl-BE"/>
        </a:p>
      </dgm:t>
    </dgm:pt>
    <dgm:pt modelId="{2C8F403F-EA63-4038-87AE-E0F535D0BC48}">
      <dgm:prSet phldr="0" custT="1"/>
      <dgm:spPr>
        <a:solidFill>
          <a:srgbClr val="B68915"/>
        </a:solidFill>
      </dgm:spPr>
      <dgm:t>
        <a:bodyPr/>
        <a:lstStyle/>
        <a:p>
          <a:r>
            <a:rPr lang="en-US" sz="3600"/>
            <a:t>1065</a:t>
          </a:r>
        </a:p>
      </dgm:t>
    </dgm:pt>
    <dgm:pt modelId="{38A763FF-1D6F-4E68-9614-F3AB9FA031A7}" type="parTrans" cxnId="{FFE23361-2780-4D30-9108-D8B215206175}">
      <dgm:prSet/>
      <dgm:spPr/>
      <dgm:t>
        <a:bodyPr/>
        <a:lstStyle/>
        <a:p>
          <a:endParaRPr lang="nl-NL"/>
        </a:p>
      </dgm:t>
    </dgm:pt>
    <dgm:pt modelId="{D05DC8AF-E4C5-4B41-AC8A-562464595264}" type="sibTrans" cxnId="{FFE23361-2780-4D30-9108-D8B215206175}">
      <dgm:prSet/>
      <dgm:spPr/>
      <dgm:t>
        <a:bodyPr/>
        <a:lstStyle/>
        <a:p>
          <a:endParaRPr lang="nl-NL"/>
        </a:p>
      </dgm:t>
    </dgm:pt>
    <dgm:pt modelId="{656E9E2D-9E14-F041-9CD4-2B0641B21902}">
      <dgm:prSet phldrT="[Tekst]"/>
      <dgm:spPr/>
      <dgm:t>
        <a:bodyPr/>
        <a:lstStyle/>
        <a:p>
          <a:pPr rtl="0"/>
          <a:r>
            <a:rPr lang="nl-BE">
              <a:solidFill>
                <a:srgbClr val="B68915"/>
              </a:solidFill>
              <a:latin typeface="Tw Cen MT Condensed" panose="020B0606020104020203"/>
            </a:rPr>
            <a:t>Door enquêteurs</a:t>
          </a:r>
        </a:p>
      </dgm:t>
    </dgm:pt>
    <dgm:pt modelId="{5A86CC42-F5B0-9948-8709-6768764160AF}" type="parTrans" cxnId="{BF653AE6-A5DE-FB4C-97A8-8F6624486133}">
      <dgm:prSet/>
      <dgm:spPr/>
      <dgm:t>
        <a:bodyPr/>
        <a:lstStyle/>
        <a:p>
          <a:endParaRPr lang="nl-NL"/>
        </a:p>
      </dgm:t>
    </dgm:pt>
    <dgm:pt modelId="{83AF9B2B-920D-D84D-A22B-F57B9D033348}" type="sibTrans" cxnId="{BF653AE6-A5DE-FB4C-97A8-8F6624486133}">
      <dgm:prSet/>
      <dgm:spPr/>
      <dgm:t>
        <a:bodyPr/>
        <a:lstStyle/>
        <a:p>
          <a:endParaRPr lang="nl-NL"/>
        </a:p>
      </dgm:t>
    </dgm:pt>
    <dgm:pt modelId="{A4357843-919F-4D20-8CBC-F69AB518D897}" type="pres">
      <dgm:prSet presAssocID="{6EF99ACE-6F9F-4576-8165-FDE2B7A0ADCA}" presName="list" presStyleCnt="0">
        <dgm:presLayoutVars>
          <dgm:dir/>
          <dgm:animLvl val="lvl"/>
        </dgm:presLayoutVars>
      </dgm:prSet>
      <dgm:spPr/>
    </dgm:pt>
    <dgm:pt modelId="{8292EF7C-C8D3-43F1-89F5-A28BEB520AC3}" type="pres">
      <dgm:prSet presAssocID="{9F20CCE4-18B9-4825-AFA8-54D570E51259}" presName="posSpace" presStyleCnt="0"/>
      <dgm:spPr/>
    </dgm:pt>
    <dgm:pt modelId="{28E88F5E-9A1D-4498-8772-EA169476F7CC}" type="pres">
      <dgm:prSet presAssocID="{9F20CCE4-18B9-4825-AFA8-54D570E51259}" presName="vertFlow" presStyleCnt="0"/>
      <dgm:spPr/>
    </dgm:pt>
    <dgm:pt modelId="{1D3CE809-3792-4B67-BD97-713E9354149D}" type="pres">
      <dgm:prSet presAssocID="{9F20CCE4-18B9-4825-AFA8-54D570E51259}" presName="topSpace" presStyleCnt="0"/>
      <dgm:spPr/>
    </dgm:pt>
    <dgm:pt modelId="{3118B1B0-9EB5-4AD0-BC8C-1A25DAB20E98}" type="pres">
      <dgm:prSet presAssocID="{9F20CCE4-18B9-4825-AFA8-54D570E51259}" presName="firstComp" presStyleCnt="0"/>
      <dgm:spPr/>
    </dgm:pt>
    <dgm:pt modelId="{01A8545C-B65F-4F9B-B163-794963254884}" type="pres">
      <dgm:prSet presAssocID="{9F20CCE4-18B9-4825-AFA8-54D570E51259}" presName="firstChild" presStyleLbl="bgAccFollowNode1" presStyleIdx="0" presStyleCnt="2"/>
      <dgm:spPr/>
    </dgm:pt>
    <dgm:pt modelId="{2D05E2CD-9B3F-42D9-B8AB-6BA1638125B3}" type="pres">
      <dgm:prSet presAssocID="{9F20CCE4-18B9-4825-AFA8-54D570E51259}" presName="firstChildTx" presStyleLbl="bgAccFollowNode1" presStyleIdx="0" presStyleCnt="2">
        <dgm:presLayoutVars>
          <dgm:bulletEnabled val="1"/>
        </dgm:presLayoutVars>
      </dgm:prSet>
      <dgm:spPr/>
    </dgm:pt>
    <dgm:pt modelId="{A348FFE4-27FC-46F0-B867-34D8D1AB3A6F}" type="pres">
      <dgm:prSet presAssocID="{9F20CCE4-18B9-4825-AFA8-54D570E51259}" presName="negSpace" presStyleCnt="0"/>
      <dgm:spPr/>
    </dgm:pt>
    <dgm:pt modelId="{5C8F194F-0ADF-4B45-80C7-6DE8C1D99A2B}" type="pres">
      <dgm:prSet presAssocID="{9F20CCE4-18B9-4825-AFA8-54D570E51259}" presName="circle" presStyleLbl="node1" presStyleIdx="0" presStyleCnt="2" custScaleX="103169" custLinFactNeighborX="-15255" custLinFactNeighborY="1090"/>
      <dgm:spPr/>
    </dgm:pt>
    <dgm:pt modelId="{29B9FEF1-2626-4CC1-A311-4FD72ECFDE6C}" type="pres">
      <dgm:prSet presAssocID="{6BE7EDF8-890C-4DF7-8A48-5FED7859D59D}" presName="transSpace" presStyleCnt="0"/>
      <dgm:spPr/>
    </dgm:pt>
    <dgm:pt modelId="{8615A414-B340-4AF0-8544-F0E24F4E75DA}" type="pres">
      <dgm:prSet presAssocID="{2C8F403F-EA63-4038-87AE-E0F535D0BC48}" presName="posSpace" presStyleCnt="0"/>
      <dgm:spPr/>
    </dgm:pt>
    <dgm:pt modelId="{4EB71EC3-5FC2-4A5A-9064-B230116BEE55}" type="pres">
      <dgm:prSet presAssocID="{2C8F403F-EA63-4038-87AE-E0F535D0BC48}" presName="vertFlow" presStyleCnt="0"/>
      <dgm:spPr/>
    </dgm:pt>
    <dgm:pt modelId="{0187C754-0602-4021-8E40-DF2E48C6E974}" type="pres">
      <dgm:prSet presAssocID="{2C8F403F-EA63-4038-87AE-E0F535D0BC48}" presName="topSpace" presStyleCnt="0"/>
      <dgm:spPr/>
    </dgm:pt>
    <dgm:pt modelId="{F8F99FA4-221C-4CF3-ACF8-2B212DB7ADC5}" type="pres">
      <dgm:prSet presAssocID="{2C8F403F-EA63-4038-87AE-E0F535D0BC48}" presName="firstComp" presStyleCnt="0"/>
      <dgm:spPr/>
    </dgm:pt>
    <dgm:pt modelId="{7BCC7931-184F-4FF9-AE0E-2972767224C5}" type="pres">
      <dgm:prSet presAssocID="{2C8F403F-EA63-4038-87AE-E0F535D0BC48}" presName="firstChild" presStyleLbl="bgAccFollowNode1" presStyleIdx="1" presStyleCnt="2"/>
      <dgm:spPr/>
    </dgm:pt>
    <dgm:pt modelId="{7AEFAD30-F6FE-4E6B-8030-E05BE93C7BB1}" type="pres">
      <dgm:prSet presAssocID="{2C8F403F-EA63-4038-87AE-E0F535D0BC48}" presName="firstChildTx" presStyleLbl="bgAccFollowNode1" presStyleIdx="1" presStyleCnt="2">
        <dgm:presLayoutVars>
          <dgm:bulletEnabled val="1"/>
        </dgm:presLayoutVars>
      </dgm:prSet>
      <dgm:spPr/>
    </dgm:pt>
    <dgm:pt modelId="{983BCA1D-D8DE-4654-8697-106B5FFEEFEC}" type="pres">
      <dgm:prSet presAssocID="{2C8F403F-EA63-4038-87AE-E0F535D0BC48}" presName="negSpace" presStyleCnt="0"/>
      <dgm:spPr/>
    </dgm:pt>
    <dgm:pt modelId="{35A010A2-B495-4032-8A1D-4A1CC40B915D}" type="pres">
      <dgm:prSet presAssocID="{2C8F403F-EA63-4038-87AE-E0F535D0BC48}" presName="circle" presStyleLbl="node1" presStyleIdx="1" presStyleCnt="2"/>
      <dgm:spPr/>
    </dgm:pt>
  </dgm:ptLst>
  <dgm:cxnLst>
    <dgm:cxn modelId="{BA827006-077B-404D-BC93-DF6F2A6523AD}" type="presOf" srcId="{D6612BE1-0E1D-459C-ABC8-D09CDB27380E}" destId="{7BCC7931-184F-4FF9-AE0E-2972767224C5}" srcOrd="0" destOrd="0" presId="urn:microsoft.com/office/officeart/2005/8/layout/hList9"/>
    <dgm:cxn modelId="{C7350F23-9235-4022-B735-069D246DD704}" srcId="{6EF99ACE-6F9F-4576-8165-FDE2B7A0ADCA}" destId="{9F20CCE4-18B9-4825-AFA8-54D570E51259}" srcOrd="0" destOrd="0" parTransId="{AD89A557-02AE-4360-9FBD-4D19E16A3C3C}" sibTransId="{6BE7EDF8-890C-4DF7-8A48-5FED7859D59D}"/>
    <dgm:cxn modelId="{61266637-5923-BB49-A9EA-3F2C598DDEC2}" type="presOf" srcId="{656E9E2D-9E14-F041-9CD4-2B0641B21902}" destId="{2D05E2CD-9B3F-42D9-B8AB-6BA1638125B3}" srcOrd="1" destOrd="0" presId="urn:microsoft.com/office/officeart/2005/8/layout/hList9"/>
    <dgm:cxn modelId="{EA99CF3F-CAA0-42BC-B731-DFE4315FD948}" type="presOf" srcId="{D6612BE1-0E1D-459C-ABC8-D09CDB27380E}" destId="{7AEFAD30-F6FE-4E6B-8030-E05BE93C7BB1}" srcOrd="1" destOrd="0" presId="urn:microsoft.com/office/officeart/2005/8/layout/hList9"/>
    <dgm:cxn modelId="{FFE23361-2780-4D30-9108-D8B215206175}" srcId="{6EF99ACE-6F9F-4576-8165-FDE2B7A0ADCA}" destId="{2C8F403F-EA63-4038-87AE-E0F535D0BC48}" srcOrd="1" destOrd="0" parTransId="{38A763FF-1D6F-4E68-9614-F3AB9FA031A7}" sibTransId="{D05DC8AF-E4C5-4B41-AC8A-562464595264}"/>
    <dgm:cxn modelId="{1DD48D7D-2648-4B02-8D7E-4BAFB85E5BAB}" type="presOf" srcId="{9F20CCE4-18B9-4825-AFA8-54D570E51259}" destId="{5C8F194F-0ADF-4B45-80C7-6DE8C1D99A2B}" srcOrd="0" destOrd="0" presId="urn:microsoft.com/office/officeart/2005/8/layout/hList9"/>
    <dgm:cxn modelId="{3D306A95-9425-4BA4-AE6D-C615D2C26F9F}" type="presOf" srcId="{2C8F403F-EA63-4038-87AE-E0F535D0BC48}" destId="{35A010A2-B495-4032-8A1D-4A1CC40B915D}" srcOrd="0" destOrd="0" presId="urn:microsoft.com/office/officeart/2005/8/layout/hList9"/>
    <dgm:cxn modelId="{DCF996B0-67F3-41A4-B588-9D310D194233}" srcId="{2C8F403F-EA63-4038-87AE-E0F535D0BC48}" destId="{D6612BE1-0E1D-459C-ABC8-D09CDB27380E}" srcOrd="0" destOrd="0" parTransId="{9AAE11F5-4F24-43A4-998A-B68F3F0B1C28}" sibTransId="{F3B3D7F4-A24C-4F19-9494-159ECCC65189}"/>
    <dgm:cxn modelId="{5EFF6AD7-3011-C846-8D33-02F6EDE57D01}" type="presOf" srcId="{656E9E2D-9E14-F041-9CD4-2B0641B21902}" destId="{01A8545C-B65F-4F9B-B163-794963254884}" srcOrd="0" destOrd="0" presId="urn:microsoft.com/office/officeart/2005/8/layout/hList9"/>
    <dgm:cxn modelId="{BF653AE6-A5DE-FB4C-97A8-8F6624486133}" srcId="{9F20CCE4-18B9-4825-AFA8-54D570E51259}" destId="{656E9E2D-9E14-F041-9CD4-2B0641B21902}" srcOrd="0" destOrd="0" parTransId="{5A86CC42-F5B0-9948-8709-6768764160AF}" sibTransId="{83AF9B2B-920D-D84D-A22B-F57B9D033348}"/>
    <dgm:cxn modelId="{E99DE8FA-7600-45DC-BAFC-A6F240B24577}" type="presOf" srcId="{6EF99ACE-6F9F-4576-8165-FDE2B7A0ADCA}" destId="{A4357843-919F-4D20-8CBC-F69AB518D897}" srcOrd="0" destOrd="0" presId="urn:microsoft.com/office/officeart/2005/8/layout/hList9"/>
    <dgm:cxn modelId="{CC9CBD5E-169F-460A-BB35-1B21A1086F8A}" type="presParOf" srcId="{A4357843-919F-4D20-8CBC-F69AB518D897}" destId="{8292EF7C-C8D3-43F1-89F5-A28BEB520AC3}" srcOrd="0" destOrd="0" presId="urn:microsoft.com/office/officeart/2005/8/layout/hList9"/>
    <dgm:cxn modelId="{9159BBB6-7D2B-4E0D-BC78-AC73BBFA8F80}" type="presParOf" srcId="{A4357843-919F-4D20-8CBC-F69AB518D897}" destId="{28E88F5E-9A1D-4498-8772-EA169476F7CC}" srcOrd="1" destOrd="0" presId="urn:microsoft.com/office/officeart/2005/8/layout/hList9"/>
    <dgm:cxn modelId="{D602413B-213B-4FE3-8EF9-44E624C9888E}" type="presParOf" srcId="{28E88F5E-9A1D-4498-8772-EA169476F7CC}" destId="{1D3CE809-3792-4B67-BD97-713E9354149D}" srcOrd="0" destOrd="0" presId="urn:microsoft.com/office/officeart/2005/8/layout/hList9"/>
    <dgm:cxn modelId="{7883CBE5-5C30-45EF-A8E4-2F82BEC3B7B7}" type="presParOf" srcId="{28E88F5E-9A1D-4498-8772-EA169476F7CC}" destId="{3118B1B0-9EB5-4AD0-BC8C-1A25DAB20E98}" srcOrd="1" destOrd="0" presId="urn:microsoft.com/office/officeart/2005/8/layout/hList9"/>
    <dgm:cxn modelId="{1EA133FB-AEEB-4695-BE7D-B604B906B9B4}" type="presParOf" srcId="{3118B1B0-9EB5-4AD0-BC8C-1A25DAB20E98}" destId="{01A8545C-B65F-4F9B-B163-794963254884}" srcOrd="0" destOrd="0" presId="urn:microsoft.com/office/officeart/2005/8/layout/hList9"/>
    <dgm:cxn modelId="{6F02D2AE-19D8-42C8-B332-6ACFEEB2BB84}" type="presParOf" srcId="{3118B1B0-9EB5-4AD0-BC8C-1A25DAB20E98}" destId="{2D05E2CD-9B3F-42D9-B8AB-6BA1638125B3}" srcOrd="1" destOrd="0" presId="urn:microsoft.com/office/officeart/2005/8/layout/hList9"/>
    <dgm:cxn modelId="{5C119FF5-9E40-4EEC-9373-98B57AE36B5E}" type="presParOf" srcId="{A4357843-919F-4D20-8CBC-F69AB518D897}" destId="{A348FFE4-27FC-46F0-B867-34D8D1AB3A6F}" srcOrd="2" destOrd="0" presId="urn:microsoft.com/office/officeart/2005/8/layout/hList9"/>
    <dgm:cxn modelId="{07F3986A-43BB-4BC8-A430-CCE472CCA636}" type="presParOf" srcId="{A4357843-919F-4D20-8CBC-F69AB518D897}" destId="{5C8F194F-0ADF-4B45-80C7-6DE8C1D99A2B}" srcOrd="3" destOrd="0" presId="urn:microsoft.com/office/officeart/2005/8/layout/hList9"/>
    <dgm:cxn modelId="{1A8256E2-67A0-4525-A26A-6EB7CB702276}" type="presParOf" srcId="{A4357843-919F-4D20-8CBC-F69AB518D897}" destId="{29B9FEF1-2626-4CC1-A311-4FD72ECFDE6C}" srcOrd="4" destOrd="0" presId="urn:microsoft.com/office/officeart/2005/8/layout/hList9"/>
    <dgm:cxn modelId="{763E9B65-9C01-468C-8C62-2C3FF7F41B1D}" type="presParOf" srcId="{A4357843-919F-4D20-8CBC-F69AB518D897}" destId="{8615A414-B340-4AF0-8544-F0E24F4E75DA}" srcOrd="5" destOrd="0" presId="urn:microsoft.com/office/officeart/2005/8/layout/hList9"/>
    <dgm:cxn modelId="{0004B4CE-C809-4886-B928-2362C9CA751B}" type="presParOf" srcId="{A4357843-919F-4D20-8CBC-F69AB518D897}" destId="{4EB71EC3-5FC2-4A5A-9064-B230116BEE55}" srcOrd="6" destOrd="0" presId="urn:microsoft.com/office/officeart/2005/8/layout/hList9"/>
    <dgm:cxn modelId="{921083BA-E9FB-413E-840B-B1113EEE6748}" type="presParOf" srcId="{4EB71EC3-5FC2-4A5A-9064-B230116BEE55}" destId="{0187C754-0602-4021-8E40-DF2E48C6E974}" srcOrd="0" destOrd="0" presId="urn:microsoft.com/office/officeart/2005/8/layout/hList9"/>
    <dgm:cxn modelId="{7AC0255D-1012-4B45-8454-00D686C6A58B}" type="presParOf" srcId="{4EB71EC3-5FC2-4A5A-9064-B230116BEE55}" destId="{F8F99FA4-221C-4CF3-ACF8-2B212DB7ADC5}" srcOrd="1" destOrd="0" presId="urn:microsoft.com/office/officeart/2005/8/layout/hList9"/>
    <dgm:cxn modelId="{77AE2E46-A807-4D81-8F7B-CC7107D5EE60}" type="presParOf" srcId="{F8F99FA4-221C-4CF3-ACF8-2B212DB7ADC5}" destId="{7BCC7931-184F-4FF9-AE0E-2972767224C5}" srcOrd="0" destOrd="0" presId="urn:microsoft.com/office/officeart/2005/8/layout/hList9"/>
    <dgm:cxn modelId="{9342E8B6-44E8-4CCB-AE78-2381E88545F3}" type="presParOf" srcId="{F8F99FA4-221C-4CF3-ACF8-2B212DB7ADC5}" destId="{7AEFAD30-F6FE-4E6B-8030-E05BE93C7BB1}" srcOrd="1" destOrd="0" presId="urn:microsoft.com/office/officeart/2005/8/layout/hList9"/>
    <dgm:cxn modelId="{44FF6E94-598B-4392-B0DD-BC872DB97C09}" type="presParOf" srcId="{A4357843-919F-4D20-8CBC-F69AB518D897}" destId="{983BCA1D-D8DE-4654-8697-106B5FFEEFEC}" srcOrd="7" destOrd="0" presId="urn:microsoft.com/office/officeart/2005/8/layout/hList9"/>
    <dgm:cxn modelId="{D64ABE59-7C0B-41D6-A98F-F8113D8EED46}" type="presParOf" srcId="{A4357843-919F-4D20-8CBC-F69AB518D897}" destId="{35A010A2-B495-4032-8A1D-4A1CC40B915D}"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3BE17A-F541-1848-9FA0-7BFCFC8FE549}"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nl-NL"/>
        </a:p>
      </dgm:t>
    </dgm:pt>
    <dgm:pt modelId="{5C5365AF-F8CC-A448-AFE0-AD57F0FA9275}">
      <dgm:prSet phldrT="[Tekst]" custT="1"/>
      <dgm:spPr>
        <a:solidFill>
          <a:srgbClr val="0C6B77"/>
        </a:solidFill>
      </dgm:spPr>
      <dgm:t>
        <a:bodyPr/>
        <a:lstStyle/>
        <a:p>
          <a:r>
            <a:rPr lang="nl-NL" sz="2000"/>
            <a:t>Leeftijd van de bewoner</a:t>
          </a:r>
        </a:p>
      </dgm:t>
    </dgm:pt>
    <dgm:pt modelId="{574A3395-BDA2-274C-9516-97630274A7A2}" type="parTrans" cxnId="{EBEABE50-8041-7C4F-BEE1-07FF759A4E26}">
      <dgm:prSet/>
      <dgm:spPr/>
      <dgm:t>
        <a:bodyPr/>
        <a:lstStyle/>
        <a:p>
          <a:endParaRPr lang="nl-NL"/>
        </a:p>
      </dgm:t>
    </dgm:pt>
    <dgm:pt modelId="{5FAA381B-4CB6-5C42-B9DF-9D0F46761814}" type="sibTrans" cxnId="{EBEABE50-8041-7C4F-BEE1-07FF759A4E26}">
      <dgm:prSet/>
      <dgm:spPr/>
      <dgm:t>
        <a:bodyPr/>
        <a:lstStyle/>
        <a:p>
          <a:endParaRPr lang="nl-NL"/>
        </a:p>
      </dgm:t>
    </dgm:pt>
    <dgm:pt modelId="{75AC7919-598B-6B48-AD35-E48F15DC2818}">
      <dgm:prSet phldrT="[Tekst]" custT="1"/>
      <dgm:spPr>
        <a:solidFill>
          <a:srgbClr val="0C6B77"/>
        </a:solidFill>
        <a:ln>
          <a:solidFill>
            <a:srgbClr val="0C6B77"/>
          </a:solidFill>
        </a:ln>
      </dgm:spPr>
      <dgm:t>
        <a:bodyPr/>
        <a:lstStyle/>
        <a:p>
          <a:r>
            <a:rPr lang="nl-NL" sz="2000"/>
            <a:t>Geslacht van de bewoner</a:t>
          </a:r>
        </a:p>
      </dgm:t>
    </dgm:pt>
    <dgm:pt modelId="{8BD286EE-66CC-A545-9AB0-D6FA7853AF9D}" type="parTrans" cxnId="{19038E6D-D668-B247-9DD0-95DCD406C367}">
      <dgm:prSet/>
      <dgm:spPr/>
      <dgm:t>
        <a:bodyPr/>
        <a:lstStyle/>
        <a:p>
          <a:endParaRPr lang="nl-NL"/>
        </a:p>
      </dgm:t>
    </dgm:pt>
    <dgm:pt modelId="{DEBA8516-4990-2D47-9C40-0F156D697701}" type="sibTrans" cxnId="{19038E6D-D668-B247-9DD0-95DCD406C367}">
      <dgm:prSet/>
      <dgm:spPr/>
      <dgm:t>
        <a:bodyPr/>
        <a:lstStyle/>
        <a:p>
          <a:endParaRPr lang="nl-NL"/>
        </a:p>
      </dgm:t>
    </dgm:pt>
    <dgm:pt modelId="{3129DC4C-C8B6-0544-A4E6-860B228EF8B8}" type="pres">
      <dgm:prSet presAssocID="{3F3BE17A-F541-1848-9FA0-7BFCFC8FE549}" presName="linear" presStyleCnt="0">
        <dgm:presLayoutVars>
          <dgm:dir/>
          <dgm:animLvl val="lvl"/>
          <dgm:resizeHandles val="exact"/>
        </dgm:presLayoutVars>
      </dgm:prSet>
      <dgm:spPr/>
    </dgm:pt>
    <dgm:pt modelId="{9AA98DF2-5CC7-1142-A286-D288D80409B2}" type="pres">
      <dgm:prSet presAssocID="{5C5365AF-F8CC-A448-AFE0-AD57F0FA9275}" presName="parentLin" presStyleCnt="0"/>
      <dgm:spPr/>
    </dgm:pt>
    <dgm:pt modelId="{4934FF58-CD81-1849-8566-55491FA4AAEE}" type="pres">
      <dgm:prSet presAssocID="{5C5365AF-F8CC-A448-AFE0-AD57F0FA9275}" presName="parentLeftMargin" presStyleLbl="node1" presStyleIdx="0" presStyleCnt="2"/>
      <dgm:spPr/>
    </dgm:pt>
    <dgm:pt modelId="{3B6A3A8F-8751-7744-932F-1E1381108F98}" type="pres">
      <dgm:prSet presAssocID="{5C5365AF-F8CC-A448-AFE0-AD57F0FA9275}" presName="parentText" presStyleLbl="node1" presStyleIdx="0" presStyleCnt="2">
        <dgm:presLayoutVars>
          <dgm:chMax val="0"/>
          <dgm:bulletEnabled val="1"/>
        </dgm:presLayoutVars>
      </dgm:prSet>
      <dgm:spPr/>
    </dgm:pt>
    <dgm:pt modelId="{64898B02-F7DC-B14B-AE47-58594C44CAAD}" type="pres">
      <dgm:prSet presAssocID="{5C5365AF-F8CC-A448-AFE0-AD57F0FA9275}" presName="negativeSpace" presStyleCnt="0"/>
      <dgm:spPr/>
    </dgm:pt>
    <dgm:pt modelId="{9D11E3AC-591F-294D-8197-F5E88A88C59B}" type="pres">
      <dgm:prSet presAssocID="{5C5365AF-F8CC-A448-AFE0-AD57F0FA9275}" presName="childText" presStyleLbl="conFgAcc1" presStyleIdx="0" presStyleCnt="2">
        <dgm:presLayoutVars>
          <dgm:bulletEnabled val="1"/>
        </dgm:presLayoutVars>
      </dgm:prSet>
      <dgm:spPr>
        <a:ln>
          <a:solidFill>
            <a:srgbClr val="0C6B77"/>
          </a:solidFill>
        </a:ln>
      </dgm:spPr>
    </dgm:pt>
    <dgm:pt modelId="{676312D3-6A28-3540-BC5D-DC63AFF5763C}" type="pres">
      <dgm:prSet presAssocID="{5FAA381B-4CB6-5C42-B9DF-9D0F46761814}" presName="spaceBetweenRectangles" presStyleCnt="0"/>
      <dgm:spPr/>
    </dgm:pt>
    <dgm:pt modelId="{7B8DEB56-D389-E148-83D5-7A6CA639ED0A}" type="pres">
      <dgm:prSet presAssocID="{75AC7919-598B-6B48-AD35-E48F15DC2818}" presName="parentLin" presStyleCnt="0"/>
      <dgm:spPr/>
    </dgm:pt>
    <dgm:pt modelId="{2F7F5BDE-08C5-664E-A0D6-D858F1821801}" type="pres">
      <dgm:prSet presAssocID="{75AC7919-598B-6B48-AD35-E48F15DC2818}" presName="parentLeftMargin" presStyleLbl="node1" presStyleIdx="0" presStyleCnt="2"/>
      <dgm:spPr/>
    </dgm:pt>
    <dgm:pt modelId="{FC44A79C-7DAF-BF43-BD04-B38540DAFEBD}" type="pres">
      <dgm:prSet presAssocID="{75AC7919-598B-6B48-AD35-E48F15DC2818}" presName="parentText" presStyleLbl="node1" presStyleIdx="1" presStyleCnt="2">
        <dgm:presLayoutVars>
          <dgm:chMax val="0"/>
          <dgm:bulletEnabled val="1"/>
        </dgm:presLayoutVars>
      </dgm:prSet>
      <dgm:spPr/>
    </dgm:pt>
    <dgm:pt modelId="{1CA9D3ED-B801-AF46-A66B-A96201A13F03}" type="pres">
      <dgm:prSet presAssocID="{75AC7919-598B-6B48-AD35-E48F15DC2818}" presName="negativeSpace" presStyleCnt="0"/>
      <dgm:spPr/>
    </dgm:pt>
    <dgm:pt modelId="{3A11B22E-B403-574B-8E3C-0C93EEB0E438}" type="pres">
      <dgm:prSet presAssocID="{75AC7919-598B-6B48-AD35-E48F15DC2818}" presName="childText" presStyleLbl="conFgAcc1" presStyleIdx="1" presStyleCnt="2">
        <dgm:presLayoutVars>
          <dgm:bulletEnabled val="1"/>
        </dgm:presLayoutVars>
      </dgm:prSet>
      <dgm:spPr>
        <a:ln>
          <a:solidFill>
            <a:srgbClr val="0C6B77"/>
          </a:solidFill>
        </a:ln>
      </dgm:spPr>
    </dgm:pt>
  </dgm:ptLst>
  <dgm:cxnLst>
    <dgm:cxn modelId="{19038E6D-D668-B247-9DD0-95DCD406C367}" srcId="{3F3BE17A-F541-1848-9FA0-7BFCFC8FE549}" destId="{75AC7919-598B-6B48-AD35-E48F15DC2818}" srcOrd="1" destOrd="0" parTransId="{8BD286EE-66CC-A545-9AB0-D6FA7853AF9D}" sibTransId="{DEBA8516-4990-2D47-9C40-0F156D697701}"/>
    <dgm:cxn modelId="{EBEABE50-8041-7C4F-BEE1-07FF759A4E26}" srcId="{3F3BE17A-F541-1848-9FA0-7BFCFC8FE549}" destId="{5C5365AF-F8CC-A448-AFE0-AD57F0FA9275}" srcOrd="0" destOrd="0" parTransId="{574A3395-BDA2-274C-9516-97630274A7A2}" sibTransId="{5FAA381B-4CB6-5C42-B9DF-9D0F46761814}"/>
    <dgm:cxn modelId="{1DD5B178-AEDC-0440-810B-46A37329925D}" type="presOf" srcId="{75AC7919-598B-6B48-AD35-E48F15DC2818}" destId="{2F7F5BDE-08C5-664E-A0D6-D858F1821801}" srcOrd="0" destOrd="0" presId="urn:microsoft.com/office/officeart/2005/8/layout/list1"/>
    <dgm:cxn modelId="{49E835BF-6799-A647-B9CC-58FF4C6F5756}" type="presOf" srcId="{3F3BE17A-F541-1848-9FA0-7BFCFC8FE549}" destId="{3129DC4C-C8B6-0544-A4E6-860B228EF8B8}" srcOrd="0" destOrd="0" presId="urn:microsoft.com/office/officeart/2005/8/layout/list1"/>
    <dgm:cxn modelId="{38E1E9BF-FB6D-7649-AD4E-AED4C3226098}" type="presOf" srcId="{75AC7919-598B-6B48-AD35-E48F15DC2818}" destId="{FC44A79C-7DAF-BF43-BD04-B38540DAFEBD}" srcOrd="1" destOrd="0" presId="urn:microsoft.com/office/officeart/2005/8/layout/list1"/>
    <dgm:cxn modelId="{1A5DF8C5-112F-204F-BC0C-D8D23BCFCA78}" type="presOf" srcId="{5C5365AF-F8CC-A448-AFE0-AD57F0FA9275}" destId="{3B6A3A8F-8751-7744-932F-1E1381108F98}" srcOrd="1" destOrd="0" presId="urn:microsoft.com/office/officeart/2005/8/layout/list1"/>
    <dgm:cxn modelId="{3A79EEFC-05CD-7F4C-B3A2-57150B3C3474}" type="presOf" srcId="{5C5365AF-F8CC-A448-AFE0-AD57F0FA9275}" destId="{4934FF58-CD81-1849-8566-55491FA4AAEE}" srcOrd="0" destOrd="0" presId="urn:microsoft.com/office/officeart/2005/8/layout/list1"/>
    <dgm:cxn modelId="{1D41FF00-7F53-8149-83B2-FA5F85A2752E}" type="presParOf" srcId="{3129DC4C-C8B6-0544-A4E6-860B228EF8B8}" destId="{9AA98DF2-5CC7-1142-A286-D288D80409B2}" srcOrd="0" destOrd="0" presId="urn:microsoft.com/office/officeart/2005/8/layout/list1"/>
    <dgm:cxn modelId="{DA20A5F9-C41F-4342-A121-79C67A010179}" type="presParOf" srcId="{9AA98DF2-5CC7-1142-A286-D288D80409B2}" destId="{4934FF58-CD81-1849-8566-55491FA4AAEE}" srcOrd="0" destOrd="0" presId="urn:microsoft.com/office/officeart/2005/8/layout/list1"/>
    <dgm:cxn modelId="{9AF62B87-14B5-BC48-8B90-C88CE9BFCDAE}" type="presParOf" srcId="{9AA98DF2-5CC7-1142-A286-D288D80409B2}" destId="{3B6A3A8F-8751-7744-932F-1E1381108F98}" srcOrd="1" destOrd="0" presId="urn:microsoft.com/office/officeart/2005/8/layout/list1"/>
    <dgm:cxn modelId="{95E1C5FE-5A72-B049-8E3D-CC075C362CD6}" type="presParOf" srcId="{3129DC4C-C8B6-0544-A4E6-860B228EF8B8}" destId="{64898B02-F7DC-B14B-AE47-58594C44CAAD}" srcOrd="1" destOrd="0" presId="urn:microsoft.com/office/officeart/2005/8/layout/list1"/>
    <dgm:cxn modelId="{FF097BA1-2CDF-CB4C-95E0-2909D97F3231}" type="presParOf" srcId="{3129DC4C-C8B6-0544-A4E6-860B228EF8B8}" destId="{9D11E3AC-591F-294D-8197-F5E88A88C59B}" srcOrd="2" destOrd="0" presId="urn:microsoft.com/office/officeart/2005/8/layout/list1"/>
    <dgm:cxn modelId="{02A0E0B4-DEBF-6649-9605-65DFF5788185}" type="presParOf" srcId="{3129DC4C-C8B6-0544-A4E6-860B228EF8B8}" destId="{676312D3-6A28-3540-BC5D-DC63AFF5763C}" srcOrd="3" destOrd="0" presId="urn:microsoft.com/office/officeart/2005/8/layout/list1"/>
    <dgm:cxn modelId="{E39FB4B0-84AD-9343-861A-2BCA990B8410}" type="presParOf" srcId="{3129DC4C-C8B6-0544-A4E6-860B228EF8B8}" destId="{7B8DEB56-D389-E148-83D5-7A6CA639ED0A}" srcOrd="4" destOrd="0" presId="urn:microsoft.com/office/officeart/2005/8/layout/list1"/>
    <dgm:cxn modelId="{7F2F279D-5558-7A44-B632-D60BA9A63696}" type="presParOf" srcId="{7B8DEB56-D389-E148-83D5-7A6CA639ED0A}" destId="{2F7F5BDE-08C5-664E-A0D6-D858F1821801}" srcOrd="0" destOrd="0" presId="urn:microsoft.com/office/officeart/2005/8/layout/list1"/>
    <dgm:cxn modelId="{F80C45F6-BB8C-D94B-8518-2883F7AD74AA}" type="presParOf" srcId="{7B8DEB56-D389-E148-83D5-7A6CA639ED0A}" destId="{FC44A79C-7DAF-BF43-BD04-B38540DAFEBD}" srcOrd="1" destOrd="0" presId="urn:microsoft.com/office/officeart/2005/8/layout/list1"/>
    <dgm:cxn modelId="{986FEC33-3511-DB4B-BB57-1452EEBE81B5}" type="presParOf" srcId="{3129DC4C-C8B6-0544-A4E6-860B228EF8B8}" destId="{1CA9D3ED-B801-AF46-A66B-A96201A13F03}" srcOrd="5" destOrd="0" presId="urn:microsoft.com/office/officeart/2005/8/layout/list1"/>
    <dgm:cxn modelId="{D55960C7-2594-764F-B89C-ACC73DECBB77}" type="presParOf" srcId="{3129DC4C-C8B6-0544-A4E6-860B228EF8B8}" destId="{3A11B22E-B403-574B-8E3C-0C93EEB0E438}" srcOrd="6"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5F4183-35E4-4522-AA95-49219B6425E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4F6B62EB-02E3-4F02-9EF7-41873E6D37FE}">
      <dgm:prSet/>
      <dgm:spPr>
        <a:solidFill>
          <a:srgbClr val="0C6B77"/>
        </a:solidFill>
      </dgm:spPr>
      <dgm:t>
        <a:bodyPr/>
        <a:lstStyle/>
        <a:p>
          <a:r>
            <a:rPr lang="nl-BE"/>
            <a:t>Per stelling minstens 5 antwoorden nodig</a:t>
          </a:r>
          <a:endParaRPr lang="en-US"/>
        </a:p>
      </dgm:t>
    </dgm:pt>
    <dgm:pt modelId="{582DB94D-0EFB-449B-AF86-2693BE329B30}" type="parTrans" cxnId="{C45DE490-03CF-490A-9F76-7149C1F09CF5}">
      <dgm:prSet/>
      <dgm:spPr/>
      <dgm:t>
        <a:bodyPr/>
        <a:lstStyle/>
        <a:p>
          <a:endParaRPr lang="en-US"/>
        </a:p>
      </dgm:t>
    </dgm:pt>
    <dgm:pt modelId="{17564674-37DE-494E-9AA8-8A693D6D7FE9}" type="sibTrans" cxnId="{C45DE490-03CF-490A-9F76-7149C1F09CF5}">
      <dgm:prSet/>
      <dgm:spPr/>
      <dgm:t>
        <a:bodyPr/>
        <a:lstStyle/>
        <a:p>
          <a:endParaRPr lang="en-US"/>
        </a:p>
      </dgm:t>
    </dgm:pt>
    <dgm:pt modelId="{6EF56AAC-44E0-4B68-A510-E2FF97EA16FD}">
      <dgm:prSet/>
      <dgm:spPr>
        <a:solidFill>
          <a:srgbClr val="0C6B77"/>
        </a:solidFill>
      </dgm:spPr>
      <dgm:t>
        <a:bodyPr/>
        <a:lstStyle/>
        <a:p>
          <a:r>
            <a:rPr lang="nl-BE"/>
            <a:t>Thema: minstens 1 stelling met 10 of meer antwoorden</a:t>
          </a:r>
          <a:endParaRPr lang="en-US"/>
        </a:p>
      </dgm:t>
    </dgm:pt>
    <dgm:pt modelId="{B5D1A652-E4AA-44B2-B6A1-82703CB78C3C}" type="parTrans" cxnId="{AB620446-F1A9-43E1-ADAE-324A8D016518}">
      <dgm:prSet/>
      <dgm:spPr/>
      <dgm:t>
        <a:bodyPr/>
        <a:lstStyle/>
        <a:p>
          <a:endParaRPr lang="en-US"/>
        </a:p>
      </dgm:t>
    </dgm:pt>
    <dgm:pt modelId="{FA018238-AA91-4AAF-94FC-3E332B9223B8}" type="sibTrans" cxnId="{AB620446-F1A9-43E1-ADAE-324A8D016518}">
      <dgm:prSet/>
      <dgm:spPr/>
      <dgm:t>
        <a:bodyPr/>
        <a:lstStyle/>
        <a:p>
          <a:endParaRPr lang="en-US"/>
        </a:p>
      </dgm:t>
    </dgm:pt>
    <dgm:pt modelId="{C3718FCC-5AEB-4C48-AC2C-9FBD772B1917}">
      <dgm:prSet/>
      <dgm:spPr>
        <a:solidFill>
          <a:srgbClr val="0C6B77"/>
        </a:solidFill>
      </dgm:spPr>
      <dgm:t>
        <a:bodyPr/>
        <a:lstStyle/>
        <a:p>
          <a:r>
            <a:rPr lang="nl-BE"/>
            <a:t>Gewogen gemiddelde over de stellingen</a:t>
          </a:r>
          <a:endParaRPr lang="en-US"/>
        </a:p>
      </dgm:t>
    </dgm:pt>
    <dgm:pt modelId="{7900B671-4111-479A-B317-99D82880161A}" type="parTrans" cxnId="{D314489E-A083-4B74-80E5-EF5D2CB0CB00}">
      <dgm:prSet/>
      <dgm:spPr/>
      <dgm:t>
        <a:bodyPr/>
        <a:lstStyle/>
        <a:p>
          <a:endParaRPr lang="en-US"/>
        </a:p>
      </dgm:t>
    </dgm:pt>
    <dgm:pt modelId="{0F76D8D8-980B-4EA4-B671-9D8206B5949A}" type="sibTrans" cxnId="{D314489E-A083-4B74-80E5-EF5D2CB0CB00}">
      <dgm:prSet/>
      <dgm:spPr/>
      <dgm:t>
        <a:bodyPr/>
        <a:lstStyle/>
        <a:p>
          <a:endParaRPr lang="en-US"/>
        </a:p>
      </dgm:t>
    </dgm:pt>
    <dgm:pt modelId="{48BC878D-8D31-FD44-9933-E9965F4E2F23}" type="pres">
      <dgm:prSet presAssocID="{BB5F4183-35E4-4522-AA95-49219B6425E4}" presName="linear" presStyleCnt="0">
        <dgm:presLayoutVars>
          <dgm:animLvl val="lvl"/>
          <dgm:resizeHandles val="exact"/>
        </dgm:presLayoutVars>
      </dgm:prSet>
      <dgm:spPr/>
    </dgm:pt>
    <dgm:pt modelId="{7F9E94DE-373E-4146-8440-5711E6CB9C5F}" type="pres">
      <dgm:prSet presAssocID="{4F6B62EB-02E3-4F02-9EF7-41873E6D37FE}" presName="parentText" presStyleLbl="node1" presStyleIdx="0" presStyleCnt="3">
        <dgm:presLayoutVars>
          <dgm:chMax val="0"/>
          <dgm:bulletEnabled val="1"/>
        </dgm:presLayoutVars>
      </dgm:prSet>
      <dgm:spPr/>
    </dgm:pt>
    <dgm:pt modelId="{93721B6D-71D8-E042-978C-9EB02A5E2CD6}" type="pres">
      <dgm:prSet presAssocID="{17564674-37DE-494E-9AA8-8A693D6D7FE9}" presName="spacer" presStyleCnt="0"/>
      <dgm:spPr/>
    </dgm:pt>
    <dgm:pt modelId="{91FA6D7D-D3CF-1A47-BC03-A3A2043D4F7C}" type="pres">
      <dgm:prSet presAssocID="{6EF56AAC-44E0-4B68-A510-E2FF97EA16FD}" presName="parentText" presStyleLbl="node1" presStyleIdx="1" presStyleCnt="3">
        <dgm:presLayoutVars>
          <dgm:chMax val="0"/>
          <dgm:bulletEnabled val="1"/>
        </dgm:presLayoutVars>
      </dgm:prSet>
      <dgm:spPr/>
    </dgm:pt>
    <dgm:pt modelId="{F44D6C8A-2C95-8E45-A81F-988857A0F0C5}" type="pres">
      <dgm:prSet presAssocID="{FA018238-AA91-4AAF-94FC-3E332B9223B8}" presName="spacer" presStyleCnt="0"/>
      <dgm:spPr/>
    </dgm:pt>
    <dgm:pt modelId="{8B38D02A-22BE-8441-A396-385FF1EC1862}" type="pres">
      <dgm:prSet presAssocID="{C3718FCC-5AEB-4C48-AC2C-9FBD772B1917}" presName="parentText" presStyleLbl="node1" presStyleIdx="2" presStyleCnt="3">
        <dgm:presLayoutVars>
          <dgm:chMax val="0"/>
          <dgm:bulletEnabled val="1"/>
        </dgm:presLayoutVars>
      </dgm:prSet>
      <dgm:spPr/>
    </dgm:pt>
  </dgm:ptLst>
  <dgm:cxnLst>
    <dgm:cxn modelId="{BBB5682B-B715-BE47-B79C-C427909F3BA8}" type="presOf" srcId="{6EF56AAC-44E0-4B68-A510-E2FF97EA16FD}" destId="{91FA6D7D-D3CF-1A47-BC03-A3A2043D4F7C}" srcOrd="0" destOrd="0" presId="urn:microsoft.com/office/officeart/2005/8/layout/vList2"/>
    <dgm:cxn modelId="{E0B77931-AFF1-C449-876E-FDA204EB8A07}" type="presOf" srcId="{BB5F4183-35E4-4522-AA95-49219B6425E4}" destId="{48BC878D-8D31-FD44-9933-E9965F4E2F23}" srcOrd="0" destOrd="0" presId="urn:microsoft.com/office/officeart/2005/8/layout/vList2"/>
    <dgm:cxn modelId="{AB620446-F1A9-43E1-ADAE-324A8D016518}" srcId="{BB5F4183-35E4-4522-AA95-49219B6425E4}" destId="{6EF56AAC-44E0-4B68-A510-E2FF97EA16FD}" srcOrd="1" destOrd="0" parTransId="{B5D1A652-E4AA-44B2-B6A1-82703CB78C3C}" sibTransId="{FA018238-AA91-4AAF-94FC-3E332B9223B8}"/>
    <dgm:cxn modelId="{C45DE490-03CF-490A-9F76-7149C1F09CF5}" srcId="{BB5F4183-35E4-4522-AA95-49219B6425E4}" destId="{4F6B62EB-02E3-4F02-9EF7-41873E6D37FE}" srcOrd="0" destOrd="0" parTransId="{582DB94D-0EFB-449B-AF86-2693BE329B30}" sibTransId="{17564674-37DE-494E-9AA8-8A693D6D7FE9}"/>
    <dgm:cxn modelId="{D314489E-A083-4B74-80E5-EF5D2CB0CB00}" srcId="{BB5F4183-35E4-4522-AA95-49219B6425E4}" destId="{C3718FCC-5AEB-4C48-AC2C-9FBD772B1917}" srcOrd="2" destOrd="0" parTransId="{7900B671-4111-479A-B317-99D82880161A}" sibTransId="{0F76D8D8-980B-4EA4-B671-9D8206B5949A}"/>
    <dgm:cxn modelId="{64D837AD-B854-3149-B034-F7997CA3DF2C}" type="presOf" srcId="{C3718FCC-5AEB-4C48-AC2C-9FBD772B1917}" destId="{8B38D02A-22BE-8441-A396-385FF1EC1862}" srcOrd="0" destOrd="0" presId="urn:microsoft.com/office/officeart/2005/8/layout/vList2"/>
    <dgm:cxn modelId="{39E778B8-7F66-DD4D-B83E-48D5DCA17596}" type="presOf" srcId="{4F6B62EB-02E3-4F02-9EF7-41873E6D37FE}" destId="{7F9E94DE-373E-4146-8440-5711E6CB9C5F}" srcOrd="0" destOrd="0" presId="urn:microsoft.com/office/officeart/2005/8/layout/vList2"/>
    <dgm:cxn modelId="{ABF0627B-E487-4E40-ADC3-0866B5313F01}" type="presParOf" srcId="{48BC878D-8D31-FD44-9933-E9965F4E2F23}" destId="{7F9E94DE-373E-4146-8440-5711E6CB9C5F}" srcOrd="0" destOrd="0" presId="urn:microsoft.com/office/officeart/2005/8/layout/vList2"/>
    <dgm:cxn modelId="{086FD07E-82D8-CC4D-B079-F67D4914C964}" type="presParOf" srcId="{48BC878D-8D31-FD44-9933-E9965F4E2F23}" destId="{93721B6D-71D8-E042-978C-9EB02A5E2CD6}" srcOrd="1" destOrd="0" presId="urn:microsoft.com/office/officeart/2005/8/layout/vList2"/>
    <dgm:cxn modelId="{A1F18EBC-E5DF-2444-837D-806A0DB06869}" type="presParOf" srcId="{48BC878D-8D31-FD44-9933-E9965F4E2F23}" destId="{91FA6D7D-D3CF-1A47-BC03-A3A2043D4F7C}" srcOrd="2" destOrd="0" presId="urn:microsoft.com/office/officeart/2005/8/layout/vList2"/>
    <dgm:cxn modelId="{C378C37B-DB42-BD49-83B1-F77AA8056419}" type="presParOf" srcId="{48BC878D-8D31-FD44-9933-E9965F4E2F23}" destId="{F44D6C8A-2C95-8E45-A81F-988857A0F0C5}" srcOrd="3" destOrd="0" presId="urn:microsoft.com/office/officeart/2005/8/layout/vList2"/>
    <dgm:cxn modelId="{D65376A3-173C-1540-869C-85CF70B39AB2}" type="presParOf" srcId="{48BC878D-8D31-FD44-9933-E9965F4E2F23}" destId="{8B38D02A-22BE-8441-A396-385FF1EC1862}" srcOrd="4"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3BE17A-F541-1848-9FA0-7BFCFC8FE549}"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nl-NL"/>
        </a:p>
      </dgm:t>
    </dgm:pt>
    <dgm:pt modelId="{5C5365AF-F8CC-A448-AFE0-AD57F0FA9275}">
      <dgm:prSet phldrT="[Tekst]" custT="1"/>
      <dgm:spPr>
        <a:solidFill>
          <a:srgbClr val="0C6B77"/>
        </a:solidFill>
      </dgm:spPr>
      <dgm:t>
        <a:bodyPr/>
        <a:lstStyle/>
        <a:p>
          <a:pPr rtl="0"/>
          <a:r>
            <a:rPr lang="nl-NL" sz="2800">
              <a:latin typeface="+mn-lt"/>
            </a:rPr>
            <a:t>Bewoners in woonzorgcentra met matige tot zware zorgbehoevendheid geven lagere scores</a:t>
          </a:r>
        </a:p>
      </dgm:t>
    </dgm:pt>
    <dgm:pt modelId="{574A3395-BDA2-274C-9516-97630274A7A2}" type="parTrans" cxnId="{EBEABE50-8041-7C4F-BEE1-07FF759A4E26}">
      <dgm:prSet/>
      <dgm:spPr/>
      <dgm:t>
        <a:bodyPr/>
        <a:lstStyle/>
        <a:p>
          <a:endParaRPr lang="nl-NL"/>
        </a:p>
      </dgm:t>
    </dgm:pt>
    <dgm:pt modelId="{5FAA381B-4CB6-5C42-B9DF-9D0F46761814}" type="sibTrans" cxnId="{EBEABE50-8041-7C4F-BEE1-07FF759A4E26}">
      <dgm:prSet/>
      <dgm:spPr/>
      <dgm:t>
        <a:bodyPr/>
        <a:lstStyle/>
        <a:p>
          <a:endParaRPr lang="nl-NL"/>
        </a:p>
      </dgm:t>
    </dgm:pt>
    <dgm:pt modelId="{75AC7919-598B-6B48-AD35-E48F15DC2818}">
      <dgm:prSet phldrT="[Tekst]" custT="1"/>
      <dgm:spPr>
        <a:solidFill>
          <a:srgbClr val="0C6B77"/>
        </a:solidFill>
        <a:ln>
          <a:solidFill>
            <a:srgbClr val="0C6B77"/>
          </a:solidFill>
        </a:ln>
      </dgm:spPr>
      <dgm:t>
        <a:bodyPr/>
        <a:lstStyle/>
        <a:p>
          <a:pPr rtl="0"/>
          <a:r>
            <a:rPr lang="nl-NL" sz="2800">
              <a:latin typeface="+mn-lt"/>
            </a:rPr>
            <a:t>Bewoners in Limburgse woonzorgcentra geven hogere scores op bepaalde thema's</a:t>
          </a:r>
        </a:p>
      </dgm:t>
    </dgm:pt>
    <dgm:pt modelId="{8BD286EE-66CC-A545-9AB0-D6FA7853AF9D}" type="parTrans" cxnId="{19038E6D-D668-B247-9DD0-95DCD406C367}">
      <dgm:prSet/>
      <dgm:spPr/>
      <dgm:t>
        <a:bodyPr/>
        <a:lstStyle/>
        <a:p>
          <a:endParaRPr lang="nl-NL"/>
        </a:p>
      </dgm:t>
    </dgm:pt>
    <dgm:pt modelId="{DEBA8516-4990-2D47-9C40-0F156D697701}" type="sibTrans" cxnId="{19038E6D-D668-B247-9DD0-95DCD406C367}">
      <dgm:prSet/>
      <dgm:spPr/>
      <dgm:t>
        <a:bodyPr/>
        <a:lstStyle/>
        <a:p>
          <a:endParaRPr lang="nl-NL"/>
        </a:p>
      </dgm:t>
    </dgm:pt>
    <dgm:pt modelId="{63E71056-77FE-4A4C-A53B-B70A7FFBC9EA}">
      <dgm:prSet custT="1"/>
      <dgm:spPr>
        <a:solidFill>
          <a:srgbClr val="0C6B77"/>
        </a:solidFill>
      </dgm:spPr>
      <dgm:t>
        <a:bodyPr/>
        <a:lstStyle/>
        <a:p>
          <a:pPr rtl="0"/>
          <a:r>
            <a:rPr lang="nl-NL" sz="2800">
              <a:latin typeface="+mn-lt"/>
            </a:rPr>
            <a:t> Geen effect voor </a:t>
          </a:r>
          <a:r>
            <a:rPr lang="nl-NL" sz="2800" err="1">
              <a:latin typeface="+mn-lt"/>
            </a:rPr>
            <a:t>beheerstype</a:t>
          </a:r>
          <a:r>
            <a:rPr lang="nl-NL" sz="2800">
              <a:latin typeface="+mn-lt"/>
            </a:rPr>
            <a:t> en grootte</a:t>
          </a:r>
        </a:p>
      </dgm:t>
    </dgm:pt>
    <dgm:pt modelId="{1945EF21-FA1B-4DE9-AAFA-120080395C15}" type="parTrans" cxnId="{7756F778-7C1B-4EAA-94AB-3CED3511B658}">
      <dgm:prSet/>
      <dgm:spPr/>
      <dgm:t>
        <a:bodyPr/>
        <a:lstStyle/>
        <a:p>
          <a:endParaRPr lang="nl-NL"/>
        </a:p>
      </dgm:t>
    </dgm:pt>
    <dgm:pt modelId="{65DC389E-4541-4193-B5B9-D7D917F654D0}" type="sibTrans" cxnId="{7756F778-7C1B-4EAA-94AB-3CED3511B658}">
      <dgm:prSet/>
      <dgm:spPr/>
      <dgm:t>
        <a:bodyPr/>
        <a:lstStyle/>
        <a:p>
          <a:endParaRPr lang="nl-NL"/>
        </a:p>
      </dgm:t>
    </dgm:pt>
    <dgm:pt modelId="{3129DC4C-C8B6-0544-A4E6-860B228EF8B8}" type="pres">
      <dgm:prSet presAssocID="{3F3BE17A-F541-1848-9FA0-7BFCFC8FE549}" presName="linear" presStyleCnt="0">
        <dgm:presLayoutVars>
          <dgm:dir/>
          <dgm:animLvl val="lvl"/>
          <dgm:resizeHandles val="exact"/>
        </dgm:presLayoutVars>
      </dgm:prSet>
      <dgm:spPr/>
    </dgm:pt>
    <dgm:pt modelId="{9AA98DF2-5CC7-1142-A286-D288D80409B2}" type="pres">
      <dgm:prSet presAssocID="{5C5365AF-F8CC-A448-AFE0-AD57F0FA9275}" presName="parentLin" presStyleCnt="0"/>
      <dgm:spPr/>
    </dgm:pt>
    <dgm:pt modelId="{4934FF58-CD81-1849-8566-55491FA4AAEE}" type="pres">
      <dgm:prSet presAssocID="{5C5365AF-F8CC-A448-AFE0-AD57F0FA9275}" presName="parentLeftMargin" presStyleLbl="node1" presStyleIdx="0" presStyleCnt="3"/>
      <dgm:spPr/>
    </dgm:pt>
    <dgm:pt modelId="{3B6A3A8F-8751-7744-932F-1E1381108F98}" type="pres">
      <dgm:prSet presAssocID="{5C5365AF-F8CC-A448-AFE0-AD57F0FA9275}" presName="parentText" presStyleLbl="node1" presStyleIdx="0" presStyleCnt="3" custScaleX="106948">
        <dgm:presLayoutVars>
          <dgm:chMax val="0"/>
          <dgm:bulletEnabled val="1"/>
        </dgm:presLayoutVars>
      </dgm:prSet>
      <dgm:spPr/>
    </dgm:pt>
    <dgm:pt modelId="{64898B02-F7DC-B14B-AE47-58594C44CAAD}" type="pres">
      <dgm:prSet presAssocID="{5C5365AF-F8CC-A448-AFE0-AD57F0FA9275}" presName="negativeSpace" presStyleCnt="0"/>
      <dgm:spPr/>
    </dgm:pt>
    <dgm:pt modelId="{9D11E3AC-591F-294D-8197-F5E88A88C59B}" type="pres">
      <dgm:prSet presAssocID="{5C5365AF-F8CC-A448-AFE0-AD57F0FA9275}" presName="childText" presStyleLbl="conFgAcc1" presStyleIdx="0" presStyleCnt="3">
        <dgm:presLayoutVars>
          <dgm:bulletEnabled val="1"/>
        </dgm:presLayoutVars>
      </dgm:prSet>
      <dgm:spPr>
        <a:ln>
          <a:solidFill>
            <a:srgbClr val="0C6B77"/>
          </a:solidFill>
        </a:ln>
      </dgm:spPr>
    </dgm:pt>
    <dgm:pt modelId="{676312D3-6A28-3540-BC5D-DC63AFF5763C}" type="pres">
      <dgm:prSet presAssocID="{5FAA381B-4CB6-5C42-B9DF-9D0F46761814}" presName="spaceBetweenRectangles" presStyleCnt="0"/>
      <dgm:spPr/>
    </dgm:pt>
    <dgm:pt modelId="{7B8DEB56-D389-E148-83D5-7A6CA639ED0A}" type="pres">
      <dgm:prSet presAssocID="{75AC7919-598B-6B48-AD35-E48F15DC2818}" presName="parentLin" presStyleCnt="0"/>
      <dgm:spPr/>
    </dgm:pt>
    <dgm:pt modelId="{2F7F5BDE-08C5-664E-A0D6-D858F1821801}" type="pres">
      <dgm:prSet presAssocID="{75AC7919-598B-6B48-AD35-E48F15DC2818}" presName="parentLeftMargin" presStyleLbl="node1" presStyleIdx="0" presStyleCnt="3"/>
      <dgm:spPr/>
    </dgm:pt>
    <dgm:pt modelId="{FC44A79C-7DAF-BF43-BD04-B38540DAFEBD}" type="pres">
      <dgm:prSet presAssocID="{75AC7919-598B-6B48-AD35-E48F15DC2818}" presName="parentText" presStyleLbl="node1" presStyleIdx="1" presStyleCnt="3" custScaleX="106838">
        <dgm:presLayoutVars>
          <dgm:chMax val="0"/>
          <dgm:bulletEnabled val="1"/>
        </dgm:presLayoutVars>
      </dgm:prSet>
      <dgm:spPr/>
    </dgm:pt>
    <dgm:pt modelId="{1CA9D3ED-B801-AF46-A66B-A96201A13F03}" type="pres">
      <dgm:prSet presAssocID="{75AC7919-598B-6B48-AD35-E48F15DC2818}" presName="negativeSpace" presStyleCnt="0"/>
      <dgm:spPr/>
    </dgm:pt>
    <dgm:pt modelId="{3A11B22E-B403-574B-8E3C-0C93EEB0E438}" type="pres">
      <dgm:prSet presAssocID="{75AC7919-598B-6B48-AD35-E48F15DC2818}" presName="childText" presStyleLbl="conFgAcc1" presStyleIdx="1" presStyleCnt="3">
        <dgm:presLayoutVars>
          <dgm:bulletEnabled val="1"/>
        </dgm:presLayoutVars>
      </dgm:prSet>
      <dgm:spPr>
        <a:ln>
          <a:solidFill>
            <a:srgbClr val="0C6B77"/>
          </a:solidFill>
        </a:ln>
      </dgm:spPr>
    </dgm:pt>
    <dgm:pt modelId="{3C1401FF-F2AF-40F4-ACF8-6261843C1801}" type="pres">
      <dgm:prSet presAssocID="{DEBA8516-4990-2D47-9C40-0F156D697701}" presName="spaceBetweenRectangles" presStyleCnt="0"/>
      <dgm:spPr/>
    </dgm:pt>
    <dgm:pt modelId="{BC3E97A4-81BC-484E-B4B0-E0ABF7D7CC5F}" type="pres">
      <dgm:prSet presAssocID="{63E71056-77FE-4A4C-A53B-B70A7FFBC9EA}" presName="parentLin" presStyleCnt="0"/>
      <dgm:spPr/>
    </dgm:pt>
    <dgm:pt modelId="{53D544E2-3645-4D5A-BFD5-FE120FDE8235}" type="pres">
      <dgm:prSet presAssocID="{63E71056-77FE-4A4C-A53B-B70A7FFBC9EA}" presName="parentLeftMargin" presStyleLbl="node1" presStyleIdx="1" presStyleCnt="3"/>
      <dgm:spPr/>
    </dgm:pt>
    <dgm:pt modelId="{79B42166-FD80-48D1-BF0A-93E109D91AD0}" type="pres">
      <dgm:prSet presAssocID="{63E71056-77FE-4A4C-A53B-B70A7FFBC9EA}" presName="parentText" presStyleLbl="node1" presStyleIdx="2" presStyleCnt="3" custScaleX="107290">
        <dgm:presLayoutVars>
          <dgm:chMax val="0"/>
          <dgm:bulletEnabled val="1"/>
        </dgm:presLayoutVars>
      </dgm:prSet>
      <dgm:spPr/>
    </dgm:pt>
    <dgm:pt modelId="{7277EBB9-5F52-4C37-84AD-2DA67CBD342C}" type="pres">
      <dgm:prSet presAssocID="{63E71056-77FE-4A4C-A53B-B70A7FFBC9EA}" presName="negativeSpace" presStyleCnt="0"/>
      <dgm:spPr/>
    </dgm:pt>
    <dgm:pt modelId="{4F2F506B-E3EC-4ACF-9F56-8F8F5B8266DB}" type="pres">
      <dgm:prSet presAssocID="{63E71056-77FE-4A4C-A53B-B70A7FFBC9EA}" presName="childText" presStyleLbl="conFgAcc1" presStyleIdx="2" presStyleCnt="3">
        <dgm:presLayoutVars>
          <dgm:bulletEnabled val="1"/>
        </dgm:presLayoutVars>
      </dgm:prSet>
      <dgm:spPr/>
    </dgm:pt>
  </dgm:ptLst>
  <dgm:cxnLst>
    <dgm:cxn modelId="{39A40539-9953-471D-A989-26BBA3C31F9E}" type="presOf" srcId="{5C5365AF-F8CC-A448-AFE0-AD57F0FA9275}" destId="{4934FF58-CD81-1849-8566-55491FA4AAEE}" srcOrd="0" destOrd="0" presId="urn:microsoft.com/office/officeart/2005/8/layout/list1"/>
    <dgm:cxn modelId="{B6BAD23D-9B33-41C1-B9EC-A88CDE4B05E6}" type="presOf" srcId="{5C5365AF-F8CC-A448-AFE0-AD57F0FA9275}" destId="{3B6A3A8F-8751-7744-932F-1E1381108F98}" srcOrd="1" destOrd="0" presId="urn:microsoft.com/office/officeart/2005/8/layout/list1"/>
    <dgm:cxn modelId="{19038E6D-D668-B247-9DD0-95DCD406C367}" srcId="{3F3BE17A-F541-1848-9FA0-7BFCFC8FE549}" destId="{75AC7919-598B-6B48-AD35-E48F15DC2818}" srcOrd="1" destOrd="0" parTransId="{8BD286EE-66CC-A545-9AB0-D6FA7853AF9D}" sibTransId="{DEBA8516-4990-2D47-9C40-0F156D697701}"/>
    <dgm:cxn modelId="{BFE68C6E-E8AC-43B1-BABA-57D53A0EFF97}" type="presOf" srcId="{75AC7919-598B-6B48-AD35-E48F15DC2818}" destId="{2F7F5BDE-08C5-664E-A0D6-D858F1821801}" srcOrd="0" destOrd="0" presId="urn:microsoft.com/office/officeart/2005/8/layout/list1"/>
    <dgm:cxn modelId="{EBEABE50-8041-7C4F-BEE1-07FF759A4E26}" srcId="{3F3BE17A-F541-1848-9FA0-7BFCFC8FE549}" destId="{5C5365AF-F8CC-A448-AFE0-AD57F0FA9275}" srcOrd="0" destOrd="0" parTransId="{574A3395-BDA2-274C-9516-97630274A7A2}" sibTransId="{5FAA381B-4CB6-5C42-B9DF-9D0F46761814}"/>
    <dgm:cxn modelId="{7756F778-7C1B-4EAA-94AB-3CED3511B658}" srcId="{3F3BE17A-F541-1848-9FA0-7BFCFC8FE549}" destId="{63E71056-77FE-4A4C-A53B-B70A7FFBC9EA}" srcOrd="2" destOrd="0" parTransId="{1945EF21-FA1B-4DE9-AAFA-120080395C15}" sibTransId="{65DC389E-4541-4193-B5B9-D7D917F654D0}"/>
    <dgm:cxn modelId="{018D428D-C509-4AC6-BE5E-003C35EE0A33}" type="presOf" srcId="{63E71056-77FE-4A4C-A53B-B70A7FFBC9EA}" destId="{53D544E2-3645-4D5A-BFD5-FE120FDE8235}" srcOrd="0" destOrd="0" presId="urn:microsoft.com/office/officeart/2005/8/layout/list1"/>
    <dgm:cxn modelId="{6218299A-B9B5-45D5-AC9B-E848ECD4059E}" type="presOf" srcId="{75AC7919-598B-6B48-AD35-E48F15DC2818}" destId="{FC44A79C-7DAF-BF43-BD04-B38540DAFEBD}" srcOrd="1" destOrd="0" presId="urn:microsoft.com/office/officeart/2005/8/layout/list1"/>
    <dgm:cxn modelId="{49E835BF-6799-A647-B9CC-58FF4C6F5756}" type="presOf" srcId="{3F3BE17A-F541-1848-9FA0-7BFCFC8FE549}" destId="{3129DC4C-C8B6-0544-A4E6-860B228EF8B8}" srcOrd="0" destOrd="0" presId="urn:microsoft.com/office/officeart/2005/8/layout/list1"/>
    <dgm:cxn modelId="{C4494EC3-EF97-4A18-A236-D5407687BDD5}" type="presOf" srcId="{63E71056-77FE-4A4C-A53B-B70A7FFBC9EA}" destId="{79B42166-FD80-48D1-BF0A-93E109D91AD0}" srcOrd="1" destOrd="0" presId="urn:microsoft.com/office/officeart/2005/8/layout/list1"/>
    <dgm:cxn modelId="{7F82FABE-D72A-4F40-A8AD-9E63D68E0232}" type="presParOf" srcId="{3129DC4C-C8B6-0544-A4E6-860B228EF8B8}" destId="{9AA98DF2-5CC7-1142-A286-D288D80409B2}" srcOrd="0" destOrd="0" presId="urn:microsoft.com/office/officeart/2005/8/layout/list1"/>
    <dgm:cxn modelId="{5CC72229-B8D2-4DD4-8626-3622FD86FE59}" type="presParOf" srcId="{9AA98DF2-5CC7-1142-A286-D288D80409B2}" destId="{4934FF58-CD81-1849-8566-55491FA4AAEE}" srcOrd="0" destOrd="0" presId="urn:microsoft.com/office/officeart/2005/8/layout/list1"/>
    <dgm:cxn modelId="{8132FBAF-DC5D-41C9-AF6B-124CC40BDB84}" type="presParOf" srcId="{9AA98DF2-5CC7-1142-A286-D288D80409B2}" destId="{3B6A3A8F-8751-7744-932F-1E1381108F98}" srcOrd="1" destOrd="0" presId="urn:microsoft.com/office/officeart/2005/8/layout/list1"/>
    <dgm:cxn modelId="{000913CC-19B7-4BDC-A931-B624B58AB0DB}" type="presParOf" srcId="{3129DC4C-C8B6-0544-A4E6-860B228EF8B8}" destId="{64898B02-F7DC-B14B-AE47-58594C44CAAD}" srcOrd="1" destOrd="0" presId="urn:microsoft.com/office/officeart/2005/8/layout/list1"/>
    <dgm:cxn modelId="{E9233282-DB52-4D32-A17D-312C98616AFA}" type="presParOf" srcId="{3129DC4C-C8B6-0544-A4E6-860B228EF8B8}" destId="{9D11E3AC-591F-294D-8197-F5E88A88C59B}" srcOrd="2" destOrd="0" presId="urn:microsoft.com/office/officeart/2005/8/layout/list1"/>
    <dgm:cxn modelId="{68FFC851-565C-49A4-BFE5-7F0BCDC24C85}" type="presParOf" srcId="{3129DC4C-C8B6-0544-A4E6-860B228EF8B8}" destId="{676312D3-6A28-3540-BC5D-DC63AFF5763C}" srcOrd="3" destOrd="0" presId="urn:microsoft.com/office/officeart/2005/8/layout/list1"/>
    <dgm:cxn modelId="{B1793FD4-2426-42C9-BB02-037B6E5E30B4}" type="presParOf" srcId="{3129DC4C-C8B6-0544-A4E6-860B228EF8B8}" destId="{7B8DEB56-D389-E148-83D5-7A6CA639ED0A}" srcOrd="4" destOrd="0" presId="urn:microsoft.com/office/officeart/2005/8/layout/list1"/>
    <dgm:cxn modelId="{7ECD9022-8C0F-4D10-A637-35F6F8A90E98}" type="presParOf" srcId="{7B8DEB56-D389-E148-83D5-7A6CA639ED0A}" destId="{2F7F5BDE-08C5-664E-A0D6-D858F1821801}" srcOrd="0" destOrd="0" presId="urn:microsoft.com/office/officeart/2005/8/layout/list1"/>
    <dgm:cxn modelId="{F8363C86-2545-491F-8C91-A09FEE10D6DF}" type="presParOf" srcId="{7B8DEB56-D389-E148-83D5-7A6CA639ED0A}" destId="{FC44A79C-7DAF-BF43-BD04-B38540DAFEBD}" srcOrd="1" destOrd="0" presId="urn:microsoft.com/office/officeart/2005/8/layout/list1"/>
    <dgm:cxn modelId="{8E40AD1B-77B5-4698-8168-93B1C866304A}" type="presParOf" srcId="{3129DC4C-C8B6-0544-A4E6-860B228EF8B8}" destId="{1CA9D3ED-B801-AF46-A66B-A96201A13F03}" srcOrd="5" destOrd="0" presId="urn:microsoft.com/office/officeart/2005/8/layout/list1"/>
    <dgm:cxn modelId="{88ACEE0E-65FA-45AB-A4F1-A6DEF84EAC62}" type="presParOf" srcId="{3129DC4C-C8B6-0544-A4E6-860B228EF8B8}" destId="{3A11B22E-B403-574B-8E3C-0C93EEB0E438}" srcOrd="6" destOrd="0" presId="urn:microsoft.com/office/officeart/2005/8/layout/list1"/>
    <dgm:cxn modelId="{A050232F-1B95-44A6-AA53-EA1FFC68EAA6}" type="presParOf" srcId="{3129DC4C-C8B6-0544-A4E6-860B228EF8B8}" destId="{3C1401FF-F2AF-40F4-ACF8-6261843C1801}" srcOrd="7" destOrd="0" presId="urn:microsoft.com/office/officeart/2005/8/layout/list1"/>
    <dgm:cxn modelId="{C5D06CC3-E719-46B5-8ACB-BB8CF09A7DA8}" type="presParOf" srcId="{3129DC4C-C8B6-0544-A4E6-860B228EF8B8}" destId="{BC3E97A4-81BC-484E-B4B0-E0ABF7D7CC5F}" srcOrd="8" destOrd="0" presId="urn:microsoft.com/office/officeart/2005/8/layout/list1"/>
    <dgm:cxn modelId="{008DF65C-B5D8-4828-BAA7-3E0F1363030E}" type="presParOf" srcId="{BC3E97A4-81BC-484E-B4B0-E0ABF7D7CC5F}" destId="{53D544E2-3645-4D5A-BFD5-FE120FDE8235}" srcOrd="0" destOrd="0" presId="urn:microsoft.com/office/officeart/2005/8/layout/list1"/>
    <dgm:cxn modelId="{4DDD7C73-3246-4346-9C4D-D538E2A851DB}" type="presParOf" srcId="{BC3E97A4-81BC-484E-B4B0-E0ABF7D7CC5F}" destId="{79B42166-FD80-48D1-BF0A-93E109D91AD0}" srcOrd="1" destOrd="0" presId="urn:microsoft.com/office/officeart/2005/8/layout/list1"/>
    <dgm:cxn modelId="{C8F530FE-34D9-4080-8F58-384012C1B178}" type="presParOf" srcId="{3129DC4C-C8B6-0544-A4E6-860B228EF8B8}" destId="{7277EBB9-5F52-4C37-84AD-2DA67CBD342C}" srcOrd="9" destOrd="0" presId="urn:microsoft.com/office/officeart/2005/8/layout/list1"/>
    <dgm:cxn modelId="{A56FEE90-C06C-47C7-96D5-A3D9395F160C}" type="presParOf" srcId="{3129DC4C-C8B6-0544-A4E6-860B228EF8B8}" destId="{4F2F506B-E3EC-4ACF-9F56-8F8F5B8266DB}" srcOrd="10"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3CA74-93FC-4DB9-9C71-42C17649A491}">
      <dsp:nvSpPr>
        <dsp:cNvPr id="0" name=""/>
        <dsp:cNvSpPr/>
      </dsp:nvSpPr>
      <dsp:spPr>
        <a:xfrm>
          <a:off x="542" y="119074"/>
          <a:ext cx="2116875" cy="12701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a:t>Eerstelijn</a:t>
          </a:r>
        </a:p>
      </dsp:txBody>
      <dsp:txXfrm>
        <a:off x="542" y="119074"/>
        <a:ext cx="2116875" cy="1270125"/>
      </dsp:txXfrm>
    </dsp:sp>
    <dsp:sp modelId="{398D4DC9-4BD0-4677-A9B7-3EE40D1B3371}">
      <dsp:nvSpPr>
        <dsp:cNvPr id="0" name=""/>
        <dsp:cNvSpPr/>
      </dsp:nvSpPr>
      <dsp:spPr>
        <a:xfrm>
          <a:off x="2329105" y="119074"/>
          <a:ext cx="2116875" cy="12701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a:t>Residentiële ouderenzorg</a:t>
          </a:r>
        </a:p>
      </dsp:txBody>
      <dsp:txXfrm>
        <a:off x="2329105" y="119074"/>
        <a:ext cx="2116875" cy="1270125"/>
      </dsp:txXfrm>
    </dsp:sp>
    <dsp:sp modelId="{FB01366B-B8C1-4A3A-9FA4-DE6FF188A719}">
      <dsp:nvSpPr>
        <dsp:cNvPr id="0" name=""/>
        <dsp:cNvSpPr/>
      </dsp:nvSpPr>
      <dsp:spPr>
        <a:xfrm>
          <a:off x="542" y="1600887"/>
          <a:ext cx="2116875" cy="12701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a:t>Algemene Ziekenhuizen</a:t>
          </a:r>
        </a:p>
      </dsp:txBody>
      <dsp:txXfrm>
        <a:off x="542" y="1600887"/>
        <a:ext cx="2116875" cy="1270125"/>
      </dsp:txXfrm>
    </dsp:sp>
    <dsp:sp modelId="{268EB4F5-C215-4402-A571-56FDF4E9331F}">
      <dsp:nvSpPr>
        <dsp:cNvPr id="0" name=""/>
        <dsp:cNvSpPr/>
      </dsp:nvSpPr>
      <dsp:spPr>
        <a:xfrm>
          <a:off x="2329105" y="1600887"/>
          <a:ext cx="2116875" cy="12701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a:t>Geestelijke gezondheidszorg</a:t>
          </a:r>
        </a:p>
      </dsp:txBody>
      <dsp:txXfrm>
        <a:off x="2329105" y="1600887"/>
        <a:ext cx="2116875" cy="1270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2256A-615F-4735-9FA2-0D2B6C64834E}">
      <dsp:nvSpPr>
        <dsp:cNvPr id="0" name=""/>
        <dsp:cNvSpPr/>
      </dsp:nvSpPr>
      <dsp:spPr>
        <a:xfrm>
          <a:off x="1250" y="192252"/>
          <a:ext cx="2438244" cy="2438244"/>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4185" tIns="30480" rIns="134185" bIns="30480" numCol="1" spcCol="1270" anchor="ctr" anchorCtr="0">
          <a:noAutofit/>
        </a:bodyPr>
        <a:lstStyle/>
        <a:p>
          <a:pPr marL="0" lvl="0" indent="0" algn="ctr" defTabSz="1066800">
            <a:lnSpc>
              <a:spcPct val="90000"/>
            </a:lnSpc>
            <a:spcBef>
              <a:spcPct val="0"/>
            </a:spcBef>
            <a:spcAft>
              <a:spcPct val="35000"/>
            </a:spcAft>
            <a:buNone/>
          </a:pPr>
          <a:r>
            <a:rPr lang="nl-BE" sz="2400" b="1" kern="1200" err="1"/>
            <a:t>Trans-parantie</a:t>
          </a:r>
          <a:r>
            <a:rPr lang="nl-BE" sz="2400" b="1" kern="1200"/>
            <a:t> is de norm</a:t>
          </a:r>
        </a:p>
      </dsp:txBody>
      <dsp:txXfrm>
        <a:off x="358323" y="549325"/>
        <a:ext cx="1724098" cy="1724098"/>
      </dsp:txXfrm>
    </dsp:sp>
    <dsp:sp modelId="{67F820A6-7812-4ED3-803D-8362DCC7DCBD}">
      <dsp:nvSpPr>
        <dsp:cNvPr id="0" name=""/>
        <dsp:cNvSpPr/>
      </dsp:nvSpPr>
      <dsp:spPr>
        <a:xfrm>
          <a:off x="1951845" y="192252"/>
          <a:ext cx="2438244" cy="2438244"/>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4185" tIns="30480" rIns="134185" bIns="30480" numCol="1" spcCol="1270" anchor="ctr" anchorCtr="0">
          <a:noAutofit/>
        </a:bodyPr>
        <a:lstStyle/>
        <a:p>
          <a:pPr marL="0" lvl="0" indent="0" algn="ctr" defTabSz="1066800">
            <a:lnSpc>
              <a:spcPct val="90000"/>
            </a:lnSpc>
            <a:spcBef>
              <a:spcPct val="0"/>
            </a:spcBef>
            <a:spcAft>
              <a:spcPct val="35000"/>
            </a:spcAft>
            <a:buNone/>
          </a:pPr>
          <a:r>
            <a:rPr lang="nl-BE" sz="2400" b="1" kern="1200"/>
            <a:t>Onafhankelijk</a:t>
          </a:r>
        </a:p>
      </dsp:txBody>
      <dsp:txXfrm>
        <a:off x="2308918" y="549325"/>
        <a:ext cx="1724098" cy="1724098"/>
      </dsp:txXfrm>
    </dsp:sp>
    <dsp:sp modelId="{DA4FEB8C-B201-4918-A80F-B9D7E8049D58}">
      <dsp:nvSpPr>
        <dsp:cNvPr id="0" name=""/>
        <dsp:cNvSpPr/>
      </dsp:nvSpPr>
      <dsp:spPr>
        <a:xfrm>
          <a:off x="3902441" y="192252"/>
          <a:ext cx="2438244" cy="243824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4185" tIns="30480" rIns="134185" bIns="30480" numCol="1" spcCol="1270" anchor="ctr" anchorCtr="0">
          <a:noAutofit/>
        </a:bodyPr>
        <a:lstStyle/>
        <a:p>
          <a:pPr marL="0" lvl="0" indent="0" algn="ctr" defTabSz="1066800">
            <a:lnSpc>
              <a:spcPct val="90000"/>
            </a:lnSpc>
            <a:spcBef>
              <a:spcPct val="0"/>
            </a:spcBef>
            <a:spcAft>
              <a:spcPct val="35000"/>
            </a:spcAft>
            <a:buNone/>
          </a:pPr>
          <a:r>
            <a:rPr lang="nl-BE" sz="2400" b="1" kern="1200"/>
            <a:t>Delen van data</a:t>
          </a:r>
        </a:p>
      </dsp:txBody>
      <dsp:txXfrm>
        <a:off x="4259514" y="549325"/>
        <a:ext cx="1724098" cy="1724098"/>
      </dsp:txXfrm>
    </dsp:sp>
    <dsp:sp modelId="{B74DD35E-889B-4036-8555-D8C5B41D650C}">
      <dsp:nvSpPr>
        <dsp:cNvPr id="0" name=""/>
        <dsp:cNvSpPr/>
      </dsp:nvSpPr>
      <dsp:spPr>
        <a:xfrm>
          <a:off x="5853036" y="192252"/>
          <a:ext cx="2438244" cy="2438244"/>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4185" tIns="30480" rIns="134185" bIns="30480" numCol="1" spcCol="1270" anchor="ctr" anchorCtr="0">
          <a:noAutofit/>
        </a:bodyPr>
        <a:lstStyle/>
        <a:p>
          <a:pPr marL="0" lvl="0" indent="0" algn="ctr" defTabSz="1066800">
            <a:lnSpc>
              <a:spcPct val="90000"/>
            </a:lnSpc>
            <a:spcBef>
              <a:spcPct val="0"/>
            </a:spcBef>
            <a:spcAft>
              <a:spcPct val="35000"/>
            </a:spcAft>
            <a:buNone/>
          </a:pPr>
          <a:r>
            <a:rPr lang="nl-BE" sz="2400" b="1" kern="1200"/>
            <a:t>Evidence-based</a:t>
          </a:r>
        </a:p>
      </dsp:txBody>
      <dsp:txXfrm>
        <a:off x="6210109" y="549325"/>
        <a:ext cx="1724098" cy="1724098"/>
      </dsp:txXfrm>
    </dsp:sp>
    <dsp:sp modelId="{447A482F-F199-439A-8487-C12D244C899C}">
      <dsp:nvSpPr>
        <dsp:cNvPr id="0" name=""/>
        <dsp:cNvSpPr/>
      </dsp:nvSpPr>
      <dsp:spPr>
        <a:xfrm>
          <a:off x="7803632" y="192252"/>
          <a:ext cx="2438244" cy="2438244"/>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4185" tIns="30480" rIns="134185" bIns="30480" numCol="1" spcCol="1270" anchor="ctr" anchorCtr="0">
          <a:noAutofit/>
        </a:bodyPr>
        <a:lstStyle/>
        <a:p>
          <a:pPr marL="0" lvl="0" indent="0" algn="ctr" defTabSz="1066800">
            <a:lnSpc>
              <a:spcPct val="90000"/>
            </a:lnSpc>
            <a:spcBef>
              <a:spcPct val="0"/>
            </a:spcBef>
            <a:spcAft>
              <a:spcPct val="35000"/>
            </a:spcAft>
            <a:buNone/>
          </a:pPr>
          <a:r>
            <a:rPr lang="nl-BE" sz="2400" b="1" kern="1200"/>
            <a:t>Participatie en </a:t>
          </a:r>
          <a:r>
            <a:rPr lang="nl-BE" sz="2400" b="1" kern="1200" err="1"/>
            <a:t>Cocreatie</a:t>
          </a:r>
          <a:endParaRPr lang="nl-BE" sz="2400" b="1" kern="1200"/>
        </a:p>
      </dsp:txBody>
      <dsp:txXfrm>
        <a:off x="8160705" y="549325"/>
        <a:ext cx="1724098" cy="17240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8545C-B65F-4F9B-B163-794963254884}">
      <dsp:nvSpPr>
        <dsp:cNvPr id="0" name=""/>
        <dsp:cNvSpPr/>
      </dsp:nvSpPr>
      <dsp:spPr>
        <a:xfrm>
          <a:off x="1241037" y="1116860"/>
          <a:ext cx="2320850" cy="154800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l" defTabSz="1422400" rtl="0">
            <a:lnSpc>
              <a:spcPct val="90000"/>
            </a:lnSpc>
            <a:spcBef>
              <a:spcPct val="0"/>
            </a:spcBef>
            <a:spcAft>
              <a:spcPct val="35000"/>
            </a:spcAft>
            <a:buNone/>
          </a:pPr>
          <a:r>
            <a:rPr lang="nl-BE" sz="3200" kern="1200">
              <a:solidFill>
                <a:srgbClr val="B68915"/>
              </a:solidFill>
              <a:latin typeface="Tw Cen MT Condensed" panose="020B0606020104020203"/>
            </a:rPr>
            <a:t>Door enquêteurs</a:t>
          </a:r>
        </a:p>
      </dsp:txBody>
      <dsp:txXfrm>
        <a:off x="1612373" y="1116860"/>
        <a:ext cx="1949514" cy="1548007"/>
      </dsp:txXfrm>
    </dsp:sp>
    <dsp:sp modelId="{5C8F194F-0ADF-4B45-80C7-6DE8C1D99A2B}">
      <dsp:nvSpPr>
        <dsp:cNvPr id="0" name=""/>
        <dsp:cNvSpPr/>
      </dsp:nvSpPr>
      <dsp:spPr>
        <a:xfrm>
          <a:off x="0" y="514831"/>
          <a:ext cx="1596265" cy="1547233"/>
        </a:xfrm>
        <a:prstGeom prst="ellipse">
          <a:avLst/>
        </a:prstGeom>
        <a:solidFill>
          <a:srgbClr val="0C6B7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nl-BE" sz="4000" kern="1200"/>
            <a:t>7087</a:t>
          </a:r>
        </a:p>
      </dsp:txBody>
      <dsp:txXfrm>
        <a:off x="233768" y="741418"/>
        <a:ext cx="1128729" cy="1094059"/>
      </dsp:txXfrm>
    </dsp:sp>
    <dsp:sp modelId="{7BCC7931-184F-4FF9-AE0E-2972767224C5}">
      <dsp:nvSpPr>
        <dsp:cNvPr id="0" name=""/>
        <dsp:cNvSpPr/>
      </dsp:nvSpPr>
      <dsp:spPr>
        <a:xfrm>
          <a:off x="5158153" y="1116860"/>
          <a:ext cx="2320850" cy="1548007"/>
        </a:xfrm>
        <a:prstGeom prst="rect">
          <a:avLst/>
        </a:prstGeom>
        <a:solidFill>
          <a:schemeClr val="accent2">
            <a:tint val="40000"/>
            <a:alpha val="90000"/>
            <a:hueOff val="-45392"/>
            <a:satOff val="4104"/>
            <a:lumOff val="6278"/>
            <a:alphaOff val="0"/>
          </a:schemeClr>
        </a:solidFill>
        <a:ln w="12700" cap="flat" cmpd="sng" algn="ctr">
          <a:solidFill>
            <a:schemeClr val="accent2">
              <a:tint val="40000"/>
              <a:alpha val="90000"/>
              <a:hueOff val="-45392"/>
              <a:satOff val="4104"/>
              <a:lumOff val="62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l" defTabSz="1422400" rtl="0">
            <a:lnSpc>
              <a:spcPct val="90000"/>
            </a:lnSpc>
            <a:spcBef>
              <a:spcPct val="0"/>
            </a:spcBef>
            <a:spcAft>
              <a:spcPct val="35000"/>
            </a:spcAft>
            <a:buNone/>
          </a:pPr>
          <a:r>
            <a:rPr lang="nl-BE" sz="3200" kern="1200">
              <a:solidFill>
                <a:srgbClr val="B68915"/>
              </a:solidFill>
              <a:latin typeface="Tw Cen MT Condensed" panose="020B0606020104020203"/>
            </a:rPr>
            <a:t>Door bewoners zelf</a:t>
          </a:r>
          <a:endParaRPr lang="nl-BE" sz="3200" kern="1200">
            <a:solidFill>
              <a:srgbClr val="B68915"/>
            </a:solidFill>
          </a:endParaRPr>
        </a:p>
      </dsp:txBody>
      <dsp:txXfrm>
        <a:off x="5529489" y="1116860"/>
        <a:ext cx="1949514" cy="1548007"/>
      </dsp:txXfrm>
    </dsp:sp>
    <dsp:sp modelId="{35A010A2-B495-4032-8A1D-4A1CC40B915D}">
      <dsp:nvSpPr>
        <dsp:cNvPr id="0" name=""/>
        <dsp:cNvSpPr/>
      </dsp:nvSpPr>
      <dsp:spPr>
        <a:xfrm>
          <a:off x="3920366" y="497967"/>
          <a:ext cx="1547233" cy="1547233"/>
        </a:xfrm>
        <a:prstGeom prst="ellipse">
          <a:avLst/>
        </a:prstGeom>
        <a:solidFill>
          <a:srgbClr val="B68915"/>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kern="1200"/>
            <a:t>1065</a:t>
          </a:r>
        </a:p>
      </dsp:txBody>
      <dsp:txXfrm>
        <a:off x="4146953" y="724554"/>
        <a:ext cx="1094059" cy="10940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1E3AC-591F-294D-8197-F5E88A88C59B}">
      <dsp:nvSpPr>
        <dsp:cNvPr id="0" name=""/>
        <dsp:cNvSpPr/>
      </dsp:nvSpPr>
      <dsp:spPr>
        <a:xfrm>
          <a:off x="0" y="290820"/>
          <a:ext cx="4419601" cy="478800"/>
        </a:xfrm>
        <a:prstGeom prst="rect">
          <a:avLst/>
        </a:prstGeom>
        <a:solidFill>
          <a:schemeClr val="lt1">
            <a:alpha val="90000"/>
            <a:hueOff val="0"/>
            <a:satOff val="0"/>
            <a:lumOff val="0"/>
            <a:alphaOff val="0"/>
          </a:schemeClr>
        </a:solidFill>
        <a:ln w="12700" cap="flat" cmpd="sng" algn="ctr">
          <a:solidFill>
            <a:srgbClr val="0C6B77"/>
          </a:solidFill>
          <a:prstDash val="solid"/>
        </a:ln>
        <a:effectLst/>
      </dsp:spPr>
      <dsp:style>
        <a:lnRef idx="2">
          <a:scrgbClr r="0" g="0" b="0"/>
        </a:lnRef>
        <a:fillRef idx="1">
          <a:scrgbClr r="0" g="0" b="0"/>
        </a:fillRef>
        <a:effectRef idx="0">
          <a:scrgbClr r="0" g="0" b="0"/>
        </a:effectRef>
        <a:fontRef idx="minor"/>
      </dsp:style>
    </dsp:sp>
    <dsp:sp modelId="{3B6A3A8F-8751-7744-932F-1E1381108F98}">
      <dsp:nvSpPr>
        <dsp:cNvPr id="0" name=""/>
        <dsp:cNvSpPr/>
      </dsp:nvSpPr>
      <dsp:spPr>
        <a:xfrm>
          <a:off x="220980" y="10380"/>
          <a:ext cx="3093720" cy="560879"/>
        </a:xfrm>
        <a:prstGeom prst="roundRect">
          <a:avLst/>
        </a:prstGeom>
        <a:solidFill>
          <a:srgbClr val="0C6B7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35" tIns="0" rIns="116935" bIns="0" numCol="1" spcCol="1270" anchor="ctr" anchorCtr="0">
          <a:noAutofit/>
        </a:bodyPr>
        <a:lstStyle/>
        <a:p>
          <a:pPr marL="0" lvl="0" indent="0" algn="l" defTabSz="889000">
            <a:lnSpc>
              <a:spcPct val="90000"/>
            </a:lnSpc>
            <a:spcBef>
              <a:spcPct val="0"/>
            </a:spcBef>
            <a:spcAft>
              <a:spcPct val="35000"/>
            </a:spcAft>
            <a:buNone/>
          </a:pPr>
          <a:r>
            <a:rPr lang="nl-NL" sz="2000" kern="1200"/>
            <a:t>Leeftijd van de bewoner</a:t>
          </a:r>
        </a:p>
      </dsp:txBody>
      <dsp:txXfrm>
        <a:off x="248360" y="37760"/>
        <a:ext cx="3038960" cy="506119"/>
      </dsp:txXfrm>
    </dsp:sp>
    <dsp:sp modelId="{3A11B22E-B403-574B-8E3C-0C93EEB0E438}">
      <dsp:nvSpPr>
        <dsp:cNvPr id="0" name=""/>
        <dsp:cNvSpPr/>
      </dsp:nvSpPr>
      <dsp:spPr>
        <a:xfrm>
          <a:off x="0" y="1152660"/>
          <a:ext cx="4419601" cy="478800"/>
        </a:xfrm>
        <a:prstGeom prst="rect">
          <a:avLst/>
        </a:prstGeom>
        <a:solidFill>
          <a:schemeClr val="lt1">
            <a:alpha val="90000"/>
            <a:hueOff val="0"/>
            <a:satOff val="0"/>
            <a:lumOff val="0"/>
            <a:alphaOff val="0"/>
          </a:schemeClr>
        </a:solidFill>
        <a:ln w="12700" cap="flat" cmpd="sng" algn="ctr">
          <a:solidFill>
            <a:srgbClr val="0C6B77"/>
          </a:solidFill>
          <a:prstDash val="solid"/>
        </a:ln>
        <a:effectLst/>
      </dsp:spPr>
      <dsp:style>
        <a:lnRef idx="2">
          <a:scrgbClr r="0" g="0" b="0"/>
        </a:lnRef>
        <a:fillRef idx="1">
          <a:scrgbClr r="0" g="0" b="0"/>
        </a:fillRef>
        <a:effectRef idx="0">
          <a:scrgbClr r="0" g="0" b="0"/>
        </a:effectRef>
        <a:fontRef idx="minor"/>
      </dsp:style>
    </dsp:sp>
    <dsp:sp modelId="{FC44A79C-7DAF-BF43-BD04-B38540DAFEBD}">
      <dsp:nvSpPr>
        <dsp:cNvPr id="0" name=""/>
        <dsp:cNvSpPr/>
      </dsp:nvSpPr>
      <dsp:spPr>
        <a:xfrm>
          <a:off x="220980" y="872220"/>
          <a:ext cx="3093720" cy="560879"/>
        </a:xfrm>
        <a:prstGeom prst="roundRect">
          <a:avLst/>
        </a:prstGeom>
        <a:solidFill>
          <a:srgbClr val="0C6B77"/>
        </a:solidFill>
        <a:ln w="12700" cap="flat" cmpd="sng" algn="ctr">
          <a:solidFill>
            <a:srgbClr val="0C6B7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35" tIns="0" rIns="116935" bIns="0" numCol="1" spcCol="1270" anchor="ctr" anchorCtr="0">
          <a:noAutofit/>
        </a:bodyPr>
        <a:lstStyle/>
        <a:p>
          <a:pPr marL="0" lvl="0" indent="0" algn="l" defTabSz="889000">
            <a:lnSpc>
              <a:spcPct val="90000"/>
            </a:lnSpc>
            <a:spcBef>
              <a:spcPct val="0"/>
            </a:spcBef>
            <a:spcAft>
              <a:spcPct val="35000"/>
            </a:spcAft>
            <a:buNone/>
          </a:pPr>
          <a:r>
            <a:rPr lang="nl-NL" sz="2000" kern="1200"/>
            <a:t>Geslacht van de bewoner</a:t>
          </a:r>
        </a:p>
      </dsp:txBody>
      <dsp:txXfrm>
        <a:off x="248360" y="899600"/>
        <a:ext cx="3038960" cy="5061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E94DE-373E-4146-8440-5711E6CB9C5F}">
      <dsp:nvSpPr>
        <dsp:cNvPr id="0" name=""/>
        <dsp:cNvSpPr/>
      </dsp:nvSpPr>
      <dsp:spPr>
        <a:xfrm>
          <a:off x="0" y="442291"/>
          <a:ext cx="10621264" cy="844155"/>
        </a:xfrm>
        <a:prstGeom prst="roundRect">
          <a:avLst/>
        </a:prstGeom>
        <a:solidFill>
          <a:srgbClr val="0C6B7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l-BE" sz="3700" kern="1200"/>
            <a:t>Per stelling minstens 5 antwoorden nodig</a:t>
          </a:r>
          <a:endParaRPr lang="en-US" sz="3700" kern="1200"/>
        </a:p>
      </dsp:txBody>
      <dsp:txXfrm>
        <a:off x="41208" y="483499"/>
        <a:ext cx="10538848" cy="761739"/>
      </dsp:txXfrm>
    </dsp:sp>
    <dsp:sp modelId="{91FA6D7D-D3CF-1A47-BC03-A3A2043D4F7C}">
      <dsp:nvSpPr>
        <dsp:cNvPr id="0" name=""/>
        <dsp:cNvSpPr/>
      </dsp:nvSpPr>
      <dsp:spPr>
        <a:xfrm>
          <a:off x="0" y="1393006"/>
          <a:ext cx="10621264" cy="844155"/>
        </a:xfrm>
        <a:prstGeom prst="roundRect">
          <a:avLst/>
        </a:prstGeom>
        <a:solidFill>
          <a:srgbClr val="0C6B7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l-BE" sz="3700" kern="1200"/>
            <a:t>Thema: minstens 1 stelling met 10 of meer antwoorden</a:t>
          </a:r>
          <a:endParaRPr lang="en-US" sz="3700" kern="1200"/>
        </a:p>
      </dsp:txBody>
      <dsp:txXfrm>
        <a:off x="41208" y="1434214"/>
        <a:ext cx="10538848" cy="761739"/>
      </dsp:txXfrm>
    </dsp:sp>
    <dsp:sp modelId="{8B38D02A-22BE-8441-A396-385FF1EC1862}">
      <dsp:nvSpPr>
        <dsp:cNvPr id="0" name=""/>
        <dsp:cNvSpPr/>
      </dsp:nvSpPr>
      <dsp:spPr>
        <a:xfrm>
          <a:off x="0" y="2343721"/>
          <a:ext cx="10621264" cy="844155"/>
        </a:xfrm>
        <a:prstGeom prst="roundRect">
          <a:avLst/>
        </a:prstGeom>
        <a:solidFill>
          <a:srgbClr val="0C6B7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l-BE" sz="3700" kern="1200"/>
            <a:t>Gewogen gemiddelde over de stellingen</a:t>
          </a:r>
          <a:endParaRPr lang="en-US" sz="3700" kern="1200"/>
        </a:p>
      </dsp:txBody>
      <dsp:txXfrm>
        <a:off x="41208" y="2384929"/>
        <a:ext cx="10538848" cy="7617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1E3AC-591F-294D-8197-F5E88A88C59B}">
      <dsp:nvSpPr>
        <dsp:cNvPr id="0" name=""/>
        <dsp:cNvSpPr/>
      </dsp:nvSpPr>
      <dsp:spPr>
        <a:xfrm>
          <a:off x="0" y="437273"/>
          <a:ext cx="10326915" cy="705599"/>
        </a:xfrm>
        <a:prstGeom prst="rect">
          <a:avLst/>
        </a:prstGeom>
        <a:solidFill>
          <a:schemeClr val="lt1">
            <a:alpha val="90000"/>
            <a:hueOff val="0"/>
            <a:satOff val="0"/>
            <a:lumOff val="0"/>
            <a:alphaOff val="0"/>
          </a:schemeClr>
        </a:solidFill>
        <a:ln w="12700" cap="flat" cmpd="sng" algn="ctr">
          <a:solidFill>
            <a:srgbClr val="0C6B77"/>
          </a:solidFill>
          <a:prstDash val="solid"/>
        </a:ln>
        <a:effectLst/>
      </dsp:spPr>
      <dsp:style>
        <a:lnRef idx="2">
          <a:scrgbClr r="0" g="0" b="0"/>
        </a:lnRef>
        <a:fillRef idx="1">
          <a:scrgbClr r="0" g="0" b="0"/>
        </a:fillRef>
        <a:effectRef idx="0">
          <a:scrgbClr r="0" g="0" b="0"/>
        </a:effectRef>
        <a:fontRef idx="minor"/>
      </dsp:style>
    </dsp:sp>
    <dsp:sp modelId="{3B6A3A8F-8751-7744-932F-1E1381108F98}">
      <dsp:nvSpPr>
        <dsp:cNvPr id="0" name=""/>
        <dsp:cNvSpPr/>
      </dsp:nvSpPr>
      <dsp:spPr>
        <a:xfrm>
          <a:off x="516345" y="23993"/>
          <a:ext cx="7731100" cy="826559"/>
        </a:xfrm>
        <a:prstGeom prst="roundRect">
          <a:avLst/>
        </a:prstGeom>
        <a:solidFill>
          <a:srgbClr val="0C6B7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233" tIns="0" rIns="273233" bIns="0" numCol="1" spcCol="1270" anchor="ctr" anchorCtr="0">
          <a:noAutofit/>
        </a:bodyPr>
        <a:lstStyle/>
        <a:p>
          <a:pPr marL="0" lvl="0" indent="0" algn="l" defTabSz="1244600" rtl="0">
            <a:lnSpc>
              <a:spcPct val="90000"/>
            </a:lnSpc>
            <a:spcBef>
              <a:spcPct val="0"/>
            </a:spcBef>
            <a:spcAft>
              <a:spcPct val="35000"/>
            </a:spcAft>
            <a:buNone/>
          </a:pPr>
          <a:r>
            <a:rPr lang="nl-NL" sz="2800" kern="1200">
              <a:latin typeface="+mn-lt"/>
            </a:rPr>
            <a:t>Bewoners in woonzorgcentra met matige tot zware zorgbehoevendheid geven lagere scores</a:t>
          </a:r>
        </a:p>
      </dsp:txBody>
      <dsp:txXfrm>
        <a:off x="556694" y="64342"/>
        <a:ext cx="7650402" cy="745861"/>
      </dsp:txXfrm>
    </dsp:sp>
    <dsp:sp modelId="{3A11B22E-B403-574B-8E3C-0C93EEB0E438}">
      <dsp:nvSpPr>
        <dsp:cNvPr id="0" name=""/>
        <dsp:cNvSpPr/>
      </dsp:nvSpPr>
      <dsp:spPr>
        <a:xfrm>
          <a:off x="0" y="1707353"/>
          <a:ext cx="10326915" cy="705599"/>
        </a:xfrm>
        <a:prstGeom prst="rect">
          <a:avLst/>
        </a:prstGeom>
        <a:solidFill>
          <a:schemeClr val="lt1">
            <a:alpha val="90000"/>
            <a:hueOff val="0"/>
            <a:satOff val="0"/>
            <a:lumOff val="0"/>
            <a:alphaOff val="0"/>
          </a:schemeClr>
        </a:solidFill>
        <a:ln w="12700" cap="flat" cmpd="sng" algn="ctr">
          <a:solidFill>
            <a:srgbClr val="0C6B77"/>
          </a:solidFill>
          <a:prstDash val="solid"/>
        </a:ln>
        <a:effectLst/>
      </dsp:spPr>
      <dsp:style>
        <a:lnRef idx="2">
          <a:scrgbClr r="0" g="0" b="0"/>
        </a:lnRef>
        <a:fillRef idx="1">
          <a:scrgbClr r="0" g="0" b="0"/>
        </a:fillRef>
        <a:effectRef idx="0">
          <a:scrgbClr r="0" g="0" b="0"/>
        </a:effectRef>
        <a:fontRef idx="minor"/>
      </dsp:style>
    </dsp:sp>
    <dsp:sp modelId="{FC44A79C-7DAF-BF43-BD04-B38540DAFEBD}">
      <dsp:nvSpPr>
        <dsp:cNvPr id="0" name=""/>
        <dsp:cNvSpPr/>
      </dsp:nvSpPr>
      <dsp:spPr>
        <a:xfrm>
          <a:off x="516345" y="1294073"/>
          <a:ext cx="7723148" cy="826559"/>
        </a:xfrm>
        <a:prstGeom prst="roundRect">
          <a:avLst/>
        </a:prstGeom>
        <a:solidFill>
          <a:srgbClr val="0C6B77"/>
        </a:solidFill>
        <a:ln w="12700" cap="flat" cmpd="sng" algn="ctr">
          <a:solidFill>
            <a:srgbClr val="0C6B7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233" tIns="0" rIns="273233" bIns="0" numCol="1" spcCol="1270" anchor="ctr" anchorCtr="0">
          <a:noAutofit/>
        </a:bodyPr>
        <a:lstStyle/>
        <a:p>
          <a:pPr marL="0" lvl="0" indent="0" algn="l" defTabSz="1244600" rtl="0">
            <a:lnSpc>
              <a:spcPct val="90000"/>
            </a:lnSpc>
            <a:spcBef>
              <a:spcPct val="0"/>
            </a:spcBef>
            <a:spcAft>
              <a:spcPct val="35000"/>
            </a:spcAft>
            <a:buNone/>
          </a:pPr>
          <a:r>
            <a:rPr lang="nl-NL" sz="2800" kern="1200">
              <a:latin typeface="+mn-lt"/>
            </a:rPr>
            <a:t>Bewoners in Limburgse woonzorgcentra geven hogere scores op bepaalde thema's</a:t>
          </a:r>
        </a:p>
      </dsp:txBody>
      <dsp:txXfrm>
        <a:off x="556694" y="1334422"/>
        <a:ext cx="7642450" cy="745861"/>
      </dsp:txXfrm>
    </dsp:sp>
    <dsp:sp modelId="{4F2F506B-E3EC-4ACF-9F56-8F8F5B8266DB}">
      <dsp:nvSpPr>
        <dsp:cNvPr id="0" name=""/>
        <dsp:cNvSpPr/>
      </dsp:nvSpPr>
      <dsp:spPr>
        <a:xfrm>
          <a:off x="0" y="2977433"/>
          <a:ext cx="10326915" cy="7055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B42166-FD80-48D1-BF0A-93E109D91AD0}">
      <dsp:nvSpPr>
        <dsp:cNvPr id="0" name=""/>
        <dsp:cNvSpPr/>
      </dsp:nvSpPr>
      <dsp:spPr>
        <a:xfrm>
          <a:off x="516345" y="2564153"/>
          <a:ext cx="7755822" cy="826559"/>
        </a:xfrm>
        <a:prstGeom prst="roundRect">
          <a:avLst/>
        </a:prstGeom>
        <a:solidFill>
          <a:srgbClr val="0C6B7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233" tIns="0" rIns="273233" bIns="0" numCol="1" spcCol="1270" anchor="ctr" anchorCtr="0">
          <a:noAutofit/>
        </a:bodyPr>
        <a:lstStyle/>
        <a:p>
          <a:pPr marL="0" lvl="0" indent="0" algn="l" defTabSz="1244600" rtl="0">
            <a:lnSpc>
              <a:spcPct val="90000"/>
            </a:lnSpc>
            <a:spcBef>
              <a:spcPct val="0"/>
            </a:spcBef>
            <a:spcAft>
              <a:spcPct val="35000"/>
            </a:spcAft>
            <a:buNone/>
          </a:pPr>
          <a:r>
            <a:rPr lang="nl-NL" sz="2800" kern="1200">
              <a:latin typeface="+mn-lt"/>
            </a:rPr>
            <a:t> Geen effect voor </a:t>
          </a:r>
          <a:r>
            <a:rPr lang="nl-NL" sz="2800" kern="1200" err="1">
              <a:latin typeface="+mn-lt"/>
            </a:rPr>
            <a:t>beheerstype</a:t>
          </a:r>
          <a:r>
            <a:rPr lang="nl-NL" sz="2800" kern="1200">
              <a:latin typeface="+mn-lt"/>
            </a:rPr>
            <a:t> en grootte</a:t>
          </a:r>
        </a:p>
      </dsp:txBody>
      <dsp:txXfrm>
        <a:off x="556694" y="2604502"/>
        <a:ext cx="7675124" cy="74586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543F00-BE3F-40F4-B4EC-C73C421D3633}" type="datetimeFigureOut">
              <a:rPr lang="nl-BE" smtClean="0"/>
              <a:t>5/05/2026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D8FC4-9230-404C-888A-847EB70DE3D1}" type="slidenum">
              <a:rPr lang="nl-BE" smtClean="0"/>
              <a:t>‹nr.›</a:t>
            </a:fld>
            <a:endParaRPr lang="nl-BE"/>
          </a:p>
        </p:txBody>
      </p:sp>
    </p:spTree>
    <p:extLst>
      <p:ext uri="{BB962C8B-B14F-4D97-AF65-F5344CB8AC3E}">
        <p14:creationId xmlns:p14="http://schemas.microsoft.com/office/powerpoint/2010/main" val="20465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D8FC4-9230-404C-888A-847EB70DE3D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442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Representatieve groep bewoners bereikt</a:t>
            </a:r>
          </a:p>
        </p:txBody>
      </p:sp>
      <p:sp>
        <p:nvSpPr>
          <p:cNvPr id="4" name="Tijdelijke aanduiding voor dianummer 3"/>
          <p:cNvSpPr>
            <a:spLocks noGrp="1"/>
          </p:cNvSpPr>
          <p:nvPr>
            <p:ph type="sldNum" sz="quarter" idx="5"/>
          </p:nvPr>
        </p:nvSpPr>
        <p:spPr/>
        <p:txBody>
          <a:bodyPr/>
          <a:lstStyle/>
          <a:p>
            <a:fld id="{0CCD8FC4-9230-404C-888A-847EB70DE3D1}" type="slidenum">
              <a:rPr lang="nl-BE" smtClean="0"/>
              <a:t>12</a:t>
            </a:fld>
            <a:endParaRPr lang="nl-BE"/>
          </a:p>
        </p:txBody>
      </p:sp>
    </p:spTree>
    <p:extLst>
      <p:ext uri="{BB962C8B-B14F-4D97-AF65-F5344CB8AC3E}">
        <p14:creationId xmlns:p14="http://schemas.microsoft.com/office/powerpoint/2010/main" val="3756935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Om en goed idee te krijngen van de ervaringen van bewoners kijken we naar de hoogtste en de laagste scores. In het geval van de Interrai kijken we dus naar de antwoordcategorieen meestal en antlijd. Dat noemen we dan de topbox scores. Deze scores geven een positief resultaat of hoge score weer. Van de 10 doimeinen die we bevraagd hebben bij de bewoners, scoren er 2 dimensies erg goed. Kernboodschap;: 2 domeinen scoren heel goed – 9 op 10 bewoners is hier tevreden over – ook belangrijk</a:t>
            </a:r>
          </a:p>
        </p:txBody>
      </p:sp>
      <p:sp>
        <p:nvSpPr>
          <p:cNvPr id="4" name="Tijdelijke aanduiding voor dianummer 3"/>
          <p:cNvSpPr>
            <a:spLocks noGrp="1"/>
          </p:cNvSpPr>
          <p:nvPr>
            <p:ph type="sldNum" sz="quarter" idx="5"/>
          </p:nvPr>
        </p:nvSpPr>
        <p:spPr/>
        <p:txBody>
          <a:bodyPr/>
          <a:lstStyle/>
          <a:p>
            <a:fld id="{0CCD8FC4-9230-404C-888A-847EB70DE3D1}" type="slidenum">
              <a:rPr lang="nl-BE" smtClean="0"/>
              <a:t>13</a:t>
            </a:fld>
            <a:endParaRPr lang="nl-BE"/>
          </a:p>
        </p:txBody>
      </p:sp>
    </p:spTree>
    <p:extLst>
      <p:ext uri="{BB962C8B-B14F-4D97-AF65-F5344CB8AC3E}">
        <p14:creationId xmlns:p14="http://schemas.microsoft.com/office/powerpoint/2010/main" val="215278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zien daarnaast deze 4 dimensies die ook nog altijd redelijk goed scoren, ongeveer 8 op 10 bewoners geeft hier een positief antwoord. De domeinen. Zijn over het algmeeen ook belangrijk.</a:t>
            </a:r>
          </a:p>
        </p:txBody>
      </p:sp>
      <p:sp>
        <p:nvSpPr>
          <p:cNvPr id="4" name="Tijdelijke aanduiding voor dianummer 3"/>
          <p:cNvSpPr>
            <a:spLocks noGrp="1"/>
          </p:cNvSpPr>
          <p:nvPr>
            <p:ph type="sldNum" sz="quarter" idx="5"/>
          </p:nvPr>
        </p:nvSpPr>
        <p:spPr/>
        <p:txBody>
          <a:bodyPr/>
          <a:lstStyle/>
          <a:p>
            <a:fld id="{0CCD8FC4-9230-404C-888A-847EB70DE3D1}" type="slidenum">
              <a:rPr lang="nl-BE" smtClean="0"/>
              <a:t>14</a:t>
            </a:fld>
            <a:endParaRPr lang="nl-BE"/>
          </a:p>
        </p:txBody>
      </p:sp>
    </p:spTree>
    <p:extLst>
      <p:ext uri="{BB962C8B-B14F-4D97-AF65-F5344CB8AC3E}">
        <p14:creationId xmlns:p14="http://schemas.microsoft.com/office/powerpoint/2010/main" val="3977297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 deze 3 domeinen ten slotten zie we over het algemeen lagere scores. 4 of 5 op 10 bewoners geven lage scores op deze domeinen. Opvallend is ook dat ze deze als minder belangrijk scoresn. </a:t>
            </a:r>
          </a:p>
        </p:txBody>
      </p:sp>
      <p:sp>
        <p:nvSpPr>
          <p:cNvPr id="4" name="Tijdelijke aanduiding voor dianummer 3"/>
          <p:cNvSpPr>
            <a:spLocks noGrp="1"/>
          </p:cNvSpPr>
          <p:nvPr>
            <p:ph type="sldNum" sz="quarter" idx="5"/>
          </p:nvPr>
        </p:nvSpPr>
        <p:spPr/>
        <p:txBody>
          <a:bodyPr/>
          <a:lstStyle/>
          <a:p>
            <a:fld id="{0CCD8FC4-9230-404C-888A-847EB70DE3D1}" type="slidenum">
              <a:rPr lang="nl-BE" smtClean="0"/>
              <a:t>15</a:t>
            </a:fld>
            <a:endParaRPr lang="nl-BE"/>
          </a:p>
        </p:txBody>
      </p:sp>
    </p:spTree>
    <p:extLst>
      <p:ext uri="{BB962C8B-B14F-4D97-AF65-F5344CB8AC3E}">
        <p14:creationId xmlns:p14="http://schemas.microsoft.com/office/powerpoint/2010/main" val="1779818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CCD8FC4-9230-404C-888A-847EB70DE3D1}" type="slidenum">
              <a:rPr lang="nl-BE" smtClean="0"/>
              <a:t>16</a:t>
            </a:fld>
            <a:endParaRPr lang="nl-BE"/>
          </a:p>
        </p:txBody>
      </p:sp>
    </p:spTree>
    <p:extLst>
      <p:ext uri="{BB962C8B-B14F-4D97-AF65-F5344CB8AC3E}">
        <p14:creationId xmlns:p14="http://schemas.microsoft.com/office/powerpoint/2010/main" val="2696449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50DF4-5F5B-7580-E668-5723331E03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1920473-0E5A-5CB1-F50B-13C26B9C15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9D2D73-A757-24D9-4CCE-22EF1C5BDEF4}"/>
              </a:ext>
            </a:extLst>
          </p:cNvPr>
          <p:cNvSpPr>
            <a:spLocks noGrp="1"/>
          </p:cNvSpPr>
          <p:nvPr>
            <p:ph type="body" idx="1"/>
          </p:nvPr>
        </p:nvSpPr>
        <p:spPr/>
        <p:txBody>
          <a:bodyPr/>
          <a:lstStyle/>
          <a:p>
            <a:r>
              <a:rPr lang="nl-BE"/>
              <a:t>Goede scores – spreiding – 3 domeinen die minder scoren en veel sprediing hebben - Case mix leeftijd en geslacht</a:t>
            </a:r>
          </a:p>
        </p:txBody>
      </p:sp>
      <p:sp>
        <p:nvSpPr>
          <p:cNvPr id="4" name="Tijdelijke aanduiding voor dianummer 3">
            <a:extLst>
              <a:ext uri="{FF2B5EF4-FFF2-40B4-BE49-F238E27FC236}">
                <a16:creationId xmlns:a16="http://schemas.microsoft.com/office/drawing/2014/main" id="{7E0835E3-A716-1708-1E32-B7A23A4AB940}"/>
              </a:ext>
            </a:extLst>
          </p:cNvPr>
          <p:cNvSpPr>
            <a:spLocks noGrp="1"/>
          </p:cNvSpPr>
          <p:nvPr>
            <p:ph type="sldNum" sz="quarter" idx="5"/>
          </p:nvPr>
        </p:nvSpPr>
        <p:spPr/>
        <p:txBody>
          <a:bodyPr/>
          <a:lstStyle/>
          <a:p>
            <a:fld id="{0CCD8FC4-9230-404C-888A-847EB70DE3D1}" type="slidenum">
              <a:rPr lang="nl-BE" smtClean="0"/>
              <a:t>19</a:t>
            </a:fld>
            <a:endParaRPr lang="nl-BE"/>
          </a:p>
        </p:txBody>
      </p:sp>
    </p:spTree>
    <p:extLst>
      <p:ext uri="{BB962C8B-B14F-4D97-AF65-F5344CB8AC3E}">
        <p14:creationId xmlns:p14="http://schemas.microsoft.com/office/powerpoint/2010/main" val="88843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Maar ook de vroegere QI’s hadden dat (bv vallen, fixatie, …)</a:t>
            </a:r>
          </a:p>
        </p:txBody>
      </p:sp>
      <p:sp>
        <p:nvSpPr>
          <p:cNvPr id="4" name="Tijdelijke aanduiding voor dianummer 3"/>
          <p:cNvSpPr>
            <a:spLocks noGrp="1"/>
          </p:cNvSpPr>
          <p:nvPr>
            <p:ph type="sldNum" sz="quarter" idx="5"/>
          </p:nvPr>
        </p:nvSpPr>
        <p:spPr/>
        <p:txBody>
          <a:bodyPr/>
          <a:lstStyle/>
          <a:p>
            <a:fld id="{0CCD8FC4-9230-404C-888A-847EB70DE3D1}" type="slidenum">
              <a:rPr lang="nl-BE" smtClean="0"/>
              <a:t>21</a:t>
            </a:fld>
            <a:endParaRPr lang="nl-BE"/>
          </a:p>
        </p:txBody>
      </p:sp>
    </p:spTree>
    <p:extLst>
      <p:ext uri="{BB962C8B-B14F-4D97-AF65-F5344CB8AC3E}">
        <p14:creationId xmlns:p14="http://schemas.microsoft.com/office/powerpoint/2010/main" val="407017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CCD8FC4-9230-404C-888A-847EB70DE3D1}" type="slidenum">
              <a:rPr lang="nl-BE" smtClean="0"/>
              <a:t>2</a:t>
            </a:fld>
            <a:endParaRPr lang="nl-BE"/>
          </a:p>
        </p:txBody>
      </p:sp>
    </p:spTree>
    <p:extLst>
      <p:ext uri="{BB962C8B-B14F-4D97-AF65-F5344CB8AC3E}">
        <p14:creationId xmlns:p14="http://schemas.microsoft.com/office/powerpoint/2010/main" val="283227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CCD8FC4-9230-404C-888A-847EB70DE3D1}" type="slidenum">
              <a:rPr lang="nl-BE" smtClean="0"/>
              <a:t>4</a:t>
            </a:fld>
            <a:endParaRPr lang="nl-BE"/>
          </a:p>
        </p:txBody>
      </p:sp>
    </p:spTree>
    <p:extLst>
      <p:ext uri="{BB962C8B-B14F-4D97-AF65-F5344CB8AC3E}">
        <p14:creationId xmlns:p14="http://schemas.microsoft.com/office/powerpoint/2010/main" val="651972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CCD8FC4-9230-404C-888A-847EB70DE3D1}" type="slidenum">
              <a:rPr lang="nl-BE" smtClean="0"/>
              <a:t>5</a:t>
            </a:fld>
            <a:endParaRPr lang="nl-BE"/>
          </a:p>
        </p:txBody>
      </p:sp>
    </p:spTree>
    <p:extLst>
      <p:ext uri="{BB962C8B-B14F-4D97-AF65-F5344CB8AC3E}">
        <p14:creationId xmlns:p14="http://schemas.microsoft.com/office/powerpoint/2010/main" val="1429012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vragenlijst die we gebruiken bij zowel Jef, Leonie als Evelien is de </a:t>
            </a:r>
            <a:r>
              <a:rPr lang="nl-BE" err="1"/>
              <a:t>Interrai</a:t>
            </a:r>
            <a:r>
              <a:rPr lang="nl-BE"/>
              <a:t> </a:t>
            </a:r>
            <a:r>
              <a:rPr lang="nl-BE" err="1"/>
              <a:t>Self-reported</a:t>
            </a:r>
            <a:r>
              <a:rPr lang="nl-BE"/>
              <a:t> </a:t>
            </a:r>
            <a:r>
              <a:rPr lang="nl-BE" err="1"/>
              <a:t>QoL</a:t>
            </a:r>
            <a:r>
              <a:rPr lang="nl-BE"/>
              <a:t> survey</a:t>
            </a:r>
            <a:endParaRPr lang="en-US"/>
          </a:p>
          <a:p>
            <a:r>
              <a:rPr lang="nl-BE"/>
              <a:t>Wetenschappelijk, gevalideerde vragenlijst die ook internationaal gebruikt wordt in o.a. Canada, Nieuw-Zeeland, Zweden</a:t>
            </a:r>
            <a:endParaRPr lang="nl-BE">
              <a:ea typeface="Calibri"/>
              <a:cs typeface="Calibri"/>
            </a:endParaRPr>
          </a:p>
          <a:p>
            <a:r>
              <a:rPr lang="nl-BE">
                <a:ea typeface="Calibri"/>
                <a:cs typeface="Calibri"/>
              </a:rPr>
              <a:t>Vertaald naar het Nederlands</a:t>
            </a:r>
          </a:p>
          <a:p>
            <a:r>
              <a:rPr lang="nl-BE">
                <a:ea typeface="Calibri"/>
                <a:cs typeface="Calibri"/>
              </a:rPr>
              <a:t>Er is een bewonersversie en een naastenversie</a:t>
            </a:r>
          </a:p>
          <a:p>
            <a:r>
              <a:rPr lang="nl-BE">
                <a:ea typeface="Calibri"/>
                <a:cs typeface="Calibri"/>
              </a:rPr>
              <a:t>De vragenlijst bestaat uit 10 thema's (die licht verschillen per versie). Per thema zijn er stellingen (50 voor bewonersbevraging, 24 voor naasten)</a:t>
            </a:r>
            <a:endParaRPr lang="nl-BE"/>
          </a:p>
          <a:p>
            <a:r>
              <a:rPr lang="nl-BE">
                <a:ea typeface="Calibri"/>
                <a:cs typeface="Calibri"/>
              </a:rPr>
              <a:t>Op elke stelling kan de bewoner/naaste antwoorden op een schaal van nooit tot altijd</a:t>
            </a:r>
            <a:endParaRPr lang="nl-BE"/>
          </a:p>
          <a:p>
            <a:endParaRPr lang="nl-BE"/>
          </a:p>
          <a:p>
            <a:r>
              <a:rPr lang="nl-BE"/>
              <a:t>Nieuw en uniek (ook </a:t>
            </a:r>
            <a:r>
              <a:rPr lang="nl-BE" err="1"/>
              <a:t>internationeel</a:t>
            </a:r>
            <a:r>
              <a:rPr lang="nl-BE"/>
              <a:t>): belangrijkheidsvraag toegevoegd (na elke stelling wordt gevraagd hoe belangrijk dit is voor de bewoner/naaste). </a:t>
            </a:r>
            <a:endParaRPr lang="nl-BE">
              <a:ea typeface="Calibri"/>
              <a:cs typeface="Calibri"/>
            </a:endParaRPr>
          </a:p>
          <a:p>
            <a:r>
              <a:rPr lang="nl-BE">
                <a:ea typeface="Calibri"/>
                <a:cs typeface="Calibri"/>
              </a:rPr>
              <a:t>Daarmee krijgen we extra informatie over het gewicht dat een bewoner of naaste aan een bepaald thema geeft</a:t>
            </a:r>
          </a:p>
          <a:p>
            <a:endParaRPr lang="nl-BE">
              <a:ea typeface="Calibri"/>
              <a:cs typeface="Calibri"/>
            </a:endParaRPr>
          </a:p>
          <a:p>
            <a:r>
              <a:rPr lang="nl-BE">
                <a:ea typeface="Calibri"/>
                <a:cs typeface="Calibri"/>
              </a:rPr>
              <a:t>Bewoners zoals Jef en Leonie kunnen kiezen of ze de vragenlijst digitaal of op papier invullen – papieren versies worden ingegeven door de enquêteurs</a:t>
            </a:r>
          </a:p>
          <a:p>
            <a:r>
              <a:rPr lang="nl-BE">
                <a:ea typeface="Calibri"/>
                <a:cs typeface="Calibri"/>
              </a:rPr>
              <a:t>Naasten zoals Evelien krijgen de vragenlijst digitaal aangeboden</a:t>
            </a:r>
          </a:p>
          <a:p>
            <a:endParaRPr lang="nl-BE">
              <a:ea typeface="Calibri"/>
              <a:cs typeface="Calibri"/>
            </a:endParaRPr>
          </a:p>
        </p:txBody>
      </p:sp>
      <p:sp>
        <p:nvSpPr>
          <p:cNvPr id="4" name="Tijdelijke aanduiding voor dianummer 3"/>
          <p:cNvSpPr>
            <a:spLocks noGrp="1"/>
          </p:cNvSpPr>
          <p:nvPr>
            <p:ph type="sldNum" sz="quarter" idx="5"/>
          </p:nvPr>
        </p:nvSpPr>
        <p:spPr/>
        <p:txBody>
          <a:bodyPr/>
          <a:lstStyle/>
          <a:p>
            <a:fld id="{0CCD8FC4-9230-404C-888A-847EB70DE3D1}" type="slidenum">
              <a:rPr lang="nl-BE" smtClean="0"/>
              <a:t>7</a:t>
            </a:fld>
            <a:endParaRPr lang="nl-BE"/>
          </a:p>
        </p:txBody>
      </p:sp>
    </p:spTree>
    <p:extLst>
      <p:ext uri="{BB962C8B-B14F-4D97-AF65-F5344CB8AC3E}">
        <p14:creationId xmlns:p14="http://schemas.microsoft.com/office/powerpoint/2010/main" val="4095303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ea typeface="Calibri"/>
                <a:cs typeface="Calibri"/>
              </a:rPr>
              <a:t>De enquêteurs die de vragenlijst afnemen hebben allemaal een </a:t>
            </a:r>
            <a:r>
              <a:rPr lang="nl-BE" err="1">
                <a:ea typeface="Calibri"/>
                <a:cs typeface="Calibri"/>
              </a:rPr>
              <a:t>opleidingsdag</a:t>
            </a:r>
            <a:r>
              <a:rPr lang="nl-BE">
                <a:ea typeface="Calibri"/>
                <a:cs typeface="Calibri"/>
              </a:rPr>
              <a:t> gevolgd, om ervoor te zorgen dat iedereen op een uniforme en correcte manier aan de slag gaat</a:t>
            </a:r>
          </a:p>
          <a:p>
            <a:endParaRPr lang="nl-BE"/>
          </a:p>
          <a:p>
            <a:r>
              <a:rPr lang="nl-BE"/>
              <a:t>Vrijwilligers vanuit verschillende organisatie, ouderenverenigingen, gemeenten, maar vanuit opleiding, maatschappelijke of persoonlijke interesse...</a:t>
            </a:r>
            <a:endParaRPr lang="nl-BE">
              <a:ea typeface="Calibri"/>
              <a:cs typeface="Calibri"/>
            </a:endParaRPr>
          </a:p>
          <a:p>
            <a:endParaRPr lang="nl-BE">
              <a:ea typeface="Calibri"/>
              <a:cs typeface="Calibri"/>
            </a:endParaRPr>
          </a:p>
          <a:p>
            <a:r>
              <a:rPr lang="nl-BE">
                <a:ea typeface="Calibri"/>
                <a:cs typeface="Calibri"/>
              </a:rPr>
              <a:t>In de opleiding:</a:t>
            </a:r>
          </a:p>
          <a:p>
            <a:r>
              <a:rPr lang="nl-BE">
                <a:ea typeface="Calibri"/>
                <a:cs typeface="Calibri"/>
              </a:rPr>
              <a:t>- in op de achtergrond van de enquête, </a:t>
            </a:r>
          </a:p>
          <a:p>
            <a:pPr marL="171450" indent="-171450">
              <a:buFont typeface="Calibri"/>
              <a:buChar char="-"/>
            </a:pPr>
            <a:r>
              <a:rPr lang="nl-BE">
                <a:ea typeface="Calibri"/>
                <a:cs typeface="Calibri"/>
              </a:rPr>
              <a:t>overlopen we stap-voor-stap de hele procedure </a:t>
            </a:r>
          </a:p>
          <a:p>
            <a:pPr marL="171450" indent="-171450">
              <a:buFont typeface="Calibri"/>
              <a:buChar char="-"/>
            </a:pPr>
            <a:r>
              <a:rPr lang="nl-BE">
                <a:ea typeface="Calibri"/>
                <a:cs typeface="Calibri"/>
              </a:rPr>
              <a:t>Via rollespelen de enquête ingeoefend en</a:t>
            </a:r>
          </a:p>
          <a:p>
            <a:r>
              <a:rPr lang="nl-BE">
                <a:ea typeface="Calibri"/>
                <a:cs typeface="Calibri"/>
              </a:rPr>
              <a:t>- dieper </a:t>
            </a:r>
            <a:r>
              <a:rPr lang="nl-BE" err="1">
                <a:ea typeface="Calibri" panose="020F0502020204030204"/>
                <a:cs typeface="Calibri" panose="020F0502020204030204"/>
              </a:rPr>
              <a:t>ingegegaan</a:t>
            </a:r>
            <a:r>
              <a:rPr lang="nl-BE">
                <a:ea typeface="Calibri" panose="020F0502020204030204"/>
                <a:cs typeface="Calibri" panose="020F0502020204030204"/>
              </a:rPr>
              <a:t> op enkele moeilijkere situaties</a:t>
            </a:r>
          </a:p>
          <a:p>
            <a:endParaRPr lang="nl-BE">
              <a:ea typeface="Calibri" panose="020F0502020204030204"/>
              <a:cs typeface="Calibri" panose="020F0502020204030204"/>
            </a:endParaRPr>
          </a:p>
          <a:p>
            <a:r>
              <a:rPr lang="nl-BE">
                <a:ea typeface="Calibri" panose="020F0502020204030204"/>
                <a:cs typeface="Calibri" panose="020F0502020204030204"/>
              </a:rPr>
              <a:t>Zo zorgen we ervoor dat iedereen goed is voorbereid en dat de enquêtes op een </a:t>
            </a:r>
            <a:r>
              <a:rPr lang="nl-BE" err="1">
                <a:ea typeface="Calibri" panose="020F0502020204030204"/>
                <a:cs typeface="Calibri" panose="020F0502020204030204"/>
              </a:rPr>
              <a:t>kwalititatieve</a:t>
            </a:r>
            <a:r>
              <a:rPr lang="nl-BE">
                <a:ea typeface="Calibri" panose="020F0502020204030204"/>
                <a:cs typeface="Calibri" panose="020F0502020204030204"/>
              </a:rPr>
              <a:t> manier worden afgenomen</a:t>
            </a:r>
          </a:p>
          <a:p>
            <a:endParaRPr lang="nl-BE"/>
          </a:p>
          <a:p>
            <a:r>
              <a:rPr lang="nl-BE"/>
              <a:t>65 opleidingsdagen doorheen heel Vlaanderen – 600 enquêteurs opgeleid</a:t>
            </a:r>
            <a:endParaRPr lang="nl-BE">
              <a:ea typeface="Calibri" panose="020F0502020204030204"/>
              <a:cs typeface="Calibri" panose="020F0502020204030204"/>
            </a:endParaRPr>
          </a:p>
          <a:p>
            <a:endParaRPr lang="nl-BE">
              <a:ea typeface="Calibri" panose="020F0502020204030204"/>
              <a:cs typeface="Calibri" panose="020F0502020204030204"/>
            </a:endParaRPr>
          </a:p>
          <a:p>
            <a:r>
              <a:rPr lang="nl-BE">
                <a:ea typeface="Calibri" panose="020F0502020204030204"/>
                <a:cs typeface="Calibri" panose="020F0502020204030204"/>
              </a:rPr>
              <a:t>Enquêteurs aan de slag gegaan in </a:t>
            </a:r>
            <a:r>
              <a:rPr lang="nl-BE" err="1">
                <a:ea typeface="Calibri" panose="020F0502020204030204"/>
                <a:cs typeface="Calibri" panose="020F0502020204030204"/>
              </a:rPr>
              <a:t>wzc</a:t>
            </a:r>
            <a:r>
              <a:rPr lang="nl-BE">
                <a:ea typeface="Calibri" panose="020F0502020204030204"/>
                <a:cs typeface="Calibri" panose="020F0502020204030204"/>
              </a:rPr>
              <a:t> in hun eigen vertrouwde buurt, om we hebben er wel voor gezorgd dat zij geen band hadden met het wzc waar ze gingen bevragen om zo neutraal mogelijk te werken</a:t>
            </a:r>
          </a:p>
          <a:p>
            <a:endParaRPr lang="nl-BE">
              <a:ea typeface="Calibri" panose="020F0502020204030204"/>
              <a:cs typeface="Calibri" panose="020F0502020204030204"/>
            </a:endParaRPr>
          </a:p>
          <a:p>
            <a:r>
              <a:rPr lang="nl-BE">
                <a:ea typeface="Calibri" panose="020F0502020204030204"/>
                <a:cs typeface="Calibri" panose="020F0502020204030204"/>
              </a:rPr>
              <a:t>Jef, Leonie en Evelien kunnen deelnemen aan de meting met de vragenlijst, maar er is iemand die dat niet meer kan</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CCD8FC4-9230-404C-888A-847EB70DE3D1}" type="slidenum">
              <a:rPr lang="nl-BE" smtClean="0"/>
              <a:t>8</a:t>
            </a:fld>
            <a:endParaRPr lang="nl-BE"/>
          </a:p>
        </p:txBody>
      </p:sp>
    </p:spTree>
    <p:extLst>
      <p:ext uri="{BB962C8B-B14F-4D97-AF65-F5344CB8AC3E}">
        <p14:creationId xmlns:p14="http://schemas.microsoft.com/office/powerpoint/2010/main" val="2477126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Om </a:t>
            </a:r>
            <a:r>
              <a:rPr lang="en-US" err="1">
                <a:ea typeface="Calibri"/>
                <a:cs typeface="Calibri"/>
              </a:rPr>
              <a:t>deze</a:t>
            </a:r>
            <a:r>
              <a:rPr lang="en-US">
                <a:ea typeface="Calibri"/>
                <a:cs typeface="Calibri"/>
              </a:rPr>
              <a:t> </a:t>
            </a:r>
            <a:r>
              <a:rPr lang="en-US" err="1">
                <a:ea typeface="Calibri"/>
                <a:cs typeface="Calibri"/>
              </a:rPr>
              <a:t>alternatieve</a:t>
            </a:r>
            <a:r>
              <a:rPr lang="en-US">
                <a:ea typeface="Calibri"/>
                <a:cs typeface="Calibri"/>
              </a:rPr>
              <a:t> </a:t>
            </a:r>
            <a:r>
              <a:rPr lang="en-US" err="1">
                <a:ea typeface="Calibri"/>
                <a:cs typeface="Calibri"/>
              </a:rPr>
              <a:t>methode</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bepalen</a:t>
            </a:r>
            <a:r>
              <a:rPr lang="en-US">
                <a:ea typeface="Calibri"/>
                <a:cs typeface="Calibri"/>
              </a:rPr>
              <a:t>, </a:t>
            </a:r>
            <a:r>
              <a:rPr lang="en-US" err="1">
                <a:ea typeface="Calibri"/>
                <a:cs typeface="Calibri"/>
              </a:rPr>
              <a:t>heeft</a:t>
            </a:r>
            <a:r>
              <a:rPr lang="en-US">
                <a:ea typeface="Calibri"/>
                <a:cs typeface="Calibri"/>
              </a:rPr>
              <a:t> </a:t>
            </a:r>
            <a:r>
              <a:rPr lang="en-US" err="1">
                <a:ea typeface="Calibri"/>
                <a:cs typeface="Calibri"/>
              </a:rPr>
              <a:t>mijn</a:t>
            </a:r>
            <a:r>
              <a:rPr lang="en-US">
                <a:ea typeface="Calibri"/>
                <a:cs typeface="Calibri"/>
              </a:rPr>
              <a:t> </a:t>
            </a:r>
            <a:r>
              <a:rPr lang="en-US" err="1">
                <a:ea typeface="Calibri"/>
                <a:cs typeface="Calibri"/>
              </a:rPr>
              <a:t>collega</a:t>
            </a:r>
            <a:r>
              <a:rPr lang="en-US">
                <a:ea typeface="Calibri"/>
                <a:cs typeface="Calibri"/>
              </a:rPr>
              <a:t> Silke Creten </a:t>
            </a:r>
            <a:r>
              <a:rPr lang="en-US" err="1">
                <a:ea typeface="Calibri"/>
                <a:cs typeface="Calibri"/>
              </a:rPr>
              <a:t>een</a:t>
            </a:r>
            <a:r>
              <a:rPr lang="en-US">
                <a:ea typeface="Calibri"/>
                <a:cs typeface="Calibri"/>
              </a:rPr>
              <a:t> </a:t>
            </a:r>
            <a:r>
              <a:rPr lang="en-US" err="1">
                <a:ea typeface="Calibri"/>
                <a:cs typeface="Calibri"/>
              </a:rPr>
              <a:t>literatuurstudie</a:t>
            </a:r>
            <a:r>
              <a:rPr lang="en-US">
                <a:ea typeface="Calibri"/>
                <a:cs typeface="Calibri"/>
              </a:rPr>
              <a:t> </a:t>
            </a:r>
            <a:r>
              <a:rPr lang="en-US" err="1">
                <a:ea typeface="Calibri"/>
                <a:cs typeface="Calibri"/>
              </a:rPr>
              <a:t>uitgevoerd</a:t>
            </a:r>
            <a:r>
              <a:rPr lang="en-US">
                <a:ea typeface="Calibri"/>
                <a:cs typeface="Calibri"/>
              </a:rPr>
              <a:t>. </a:t>
            </a:r>
            <a:r>
              <a:rPr lang="en-US" err="1">
                <a:ea typeface="Calibri"/>
                <a:cs typeface="Calibri"/>
              </a:rPr>
              <a:t>Uit</a:t>
            </a:r>
            <a:r>
              <a:rPr lang="en-US">
                <a:ea typeface="Calibri"/>
                <a:cs typeface="Calibri"/>
              </a:rPr>
              <a:t> </a:t>
            </a:r>
            <a:r>
              <a:rPr lang="en-US" err="1">
                <a:ea typeface="Calibri"/>
                <a:cs typeface="Calibri"/>
              </a:rPr>
              <a:t>deze</a:t>
            </a:r>
            <a:r>
              <a:rPr lang="en-US">
                <a:ea typeface="Calibri"/>
                <a:cs typeface="Calibri"/>
              </a:rPr>
              <a:t> </a:t>
            </a:r>
            <a:r>
              <a:rPr lang="en-US" err="1">
                <a:ea typeface="Calibri"/>
                <a:cs typeface="Calibri"/>
              </a:rPr>
              <a:t>literatuurstudie</a:t>
            </a:r>
            <a:r>
              <a:rPr lang="en-US">
                <a:ea typeface="Calibri"/>
                <a:cs typeface="Calibri"/>
              </a:rPr>
              <a:t> is </a:t>
            </a:r>
            <a:r>
              <a:rPr lang="en-US" err="1">
                <a:ea typeface="Calibri"/>
                <a:cs typeface="Calibri"/>
              </a:rPr>
              <a:t>gebleken</a:t>
            </a:r>
            <a:r>
              <a:rPr lang="en-US">
                <a:ea typeface="Calibri"/>
                <a:cs typeface="Calibri"/>
              </a:rPr>
              <a:t> </a:t>
            </a:r>
            <a:r>
              <a:rPr lang="en-US" err="1">
                <a:ea typeface="Calibri"/>
                <a:cs typeface="Calibri"/>
              </a:rPr>
              <a:t>dat</a:t>
            </a:r>
            <a:r>
              <a:rPr lang="en-US">
                <a:ea typeface="Calibri"/>
                <a:cs typeface="Calibri"/>
              </a:rPr>
              <a:t> de </a:t>
            </a:r>
            <a:r>
              <a:rPr lang="en-US" err="1">
                <a:ea typeface="Calibri"/>
                <a:cs typeface="Calibri"/>
              </a:rPr>
              <a:t>Qualidem</a:t>
            </a:r>
            <a:r>
              <a:rPr lang="en-US">
                <a:ea typeface="Calibri"/>
                <a:cs typeface="Calibri"/>
              </a:rPr>
              <a:t> de </a:t>
            </a:r>
            <a:r>
              <a:rPr lang="en-US" err="1">
                <a:ea typeface="Calibri"/>
                <a:cs typeface="Calibri"/>
              </a:rPr>
              <a:t>beste</a:t>
            </a:r>
            <a:r>
              <a:rPr lang="en-US">
                <a:ea typeface="Calibri"/>
                <a:cs typeface="Calibri"/>
              </a:rPr>
              <a:t> </a:t>
            </a:r>
            <a:r>
              <a:rPr lang="en-US" err="1">
                <a:ea typeface="Calibri"/>
                <a:cs typeface="Calibri"/>
              </a:rPr>
              <a:t>methode</a:t>
            </a:r>
            <a:r>
              <a:rPr lang="en-US">
                <a:ea typeface="Calibri"/>
                <a:cs typeface="Calibri"/>
              </a:rPr>
              <a:t> is om de </a:t>
            </a:r>
            <a:r>
              <a:rPr lang="en-US" err="1">
                <a:ea typeface="Calibri"/>
                <a:cs typeface="Calibri"/>
              </a:rPr>
              <a:t>kwaliteit</a:t>
            </a:r>
            <a:r>
              <a:rPr lang="en-US">
                <a:ea typeface="Calibri"/>
                <a:cs typeface="Calibri"/>
              </a:rPr>
              <a:t> van </a:t>
            </a:r>
            <a:r>
              <a:rPr lang="en-US" err="1">
                <a:ea typeface="Calibri"/>
                <a:cs typeface="Calibri"/>
              </a:rPr>
              <a:t>leven</a:t>
            </a:r>
            <a:r>
              <a:rPr lang="en-US">
                <a:ea typeface="Calibri"/>
                <a:cs typeface="Calibri"/>
              </a:rPr>
              <a:t>, </a:t>
            </a:r>
            <a:r>
              <a:rPr lang="en-US" err="1">
                <a:ea typeface="Calibri"/>
                <a:cs typeface="Calibri"/>
              </a:rPr>
              <a:t>wonen</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zorg</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meten</a:t>
            </a:r>
            <a:r>
              <a:rPr lang="en-US">
                <a:ea typeface="Calibri"/>
                <a:cs typeface="Calibri"/>
              </a:rPr>
              <a:t> </a:t>
            </a:r>
            <a:r>
              <a:rPr lang="en-US" err="1">
                <a:ea typeface="Calibri"/>
                <a:cs typeface="Calibri"/>
              </a:rPr>
              <a:t>bij</a:t>
            </a:r>
            <a:r>
              <a:rPr lang="en-US">
                <a:ea typeface="Calibri"/>
                <a:cs typeface="Calibri"/>
              </a:rPr>
              <a:t> </a:t>
            </a:r>
            <a:r>
              <a:rPr lang="en-US" err="1">
                <a:ea typeface="Calibri"/>
                <a:cs typeface="Calibri"/>
              </a:rPr>
              <a:t>bewoners</a:t>
            </a:r>
            <a:r>
              <a:rPr lang="en-US">
                <a:ea typeface="Calibri"/>
                <a:cs typeface="Calibri"/>
              </a:rPr>
              <a:t> </a:t>
            </a:r>
            <a:r>
              <a:rPr lang="en-US" err="1">
                <a:ea typeface="Calibri"/>
                <a:cs typeface="Calibri"/>
              </a:rPr>
              <a:t>als</a:t>
            </a:r>
            <a:r>
              <a:rPr lang="en-US">
                <a:ea typeface="Calibri"/>
                <a:cs typeface="Calibri"/>
              </a:rPr>
              <a:t> Fatima. </a:t>
            </a:r>
            <a:endParaRPr lang="en-US"/>
          </a:p>
          <a:p>
            <a:r>
              <a:rPr lang="en-US">
                <a:ea typeface="Calibri"/>
                <a:cs typeface="Calibri"/>
              </a:rPr>
              <a:t>De </a:t>
            </a:r>
            <a:r>
              <a:rPr lang="en-US" err="1">
                <a:ea typeface="Calibri"/>
                <a:cs typeface="Calibri"/>
              </a:rPr>
              <a:t>Qualidem</a:t>
            </a:r>
            <a:r>
              <a:rPr lang="en-US">
                <a:ea typeface="Calibri"/>
                <a:cs typeface="Calibri"/>
              </a:rPr>
              <a:t> is </a:t>
            </a:r>
            <a:r>
              <a:rPr lang="en-US" err="1">
                <a:ea typeface="Calibri"/>
                <a:cs typeface="Calibri"/>
              </a:rPr>
              <a:t>een</a:t>
            </a:r>
            <a:r>
              <a:rPr lang="en-US">
                <a:ea typeface="Calibri"/>
                <a:cs typeface="Calibri"/>
              </a:rPr>
              <a:t> </a:t>
            </a:r>
            <a:r>
              <a:rPr lang="en-US" err="1">
                <a:ea typeface="Calibri"/>
                <a:cs typeface="Calibri"/>
              </a:rPr>
              <a:t>observatiemethode</a:t>
            </a:r>
            <a:r>
              <a:rPr lang="en-US">
                <a:ea typeface="Calibri"/>
                <a:cs typeface="Calibri"/>
              </a:rPr>
              <a:t>, van </a:t>
            </a:r>
            <a:r>
              <a:rPr lang="en-US" err="1">
                <a:ea typeface="Calibri"/>
                <a:cs typeface="Calibri"/>
              </a:rPr>
              <a:t>daar</a:t>
            </a:r>
            <a:r>
              <a:rPr lang="en-US">
                <a:ea typeface="Calibri"/>
                <a:cs typeface="Calibri"/>
              </a:rPr>
              <a:t> </a:t>
            </a:r>
            <a:r>
              <a:rPr lang="en-US" err="1">
                <a:ea typeface="Calibri"/>
                <a:cs typeface="Calibri"/>
              </a:rPr>
              <a:t>dat</a:t>
            </a:r>
            <a:r>
              <a:rPr lang="en-US">
                <a:ea typeface="Calibri"/>
                <a:cs typeface="Calibri"/>
              </a:rPr>
              <a:t> we </a:t>
            </a:r>
            <a:r>
              <a:rPr lang="en-US" err="1">
                <a:ea typeface="Calibri"/>
                <a:cs typeface="Calibri"/>
              </a:rPr>
              <a:t>vaak</a:t>
            </a:r>
            <a:r>
              <a:rPr lang="en-US">
                <a:ea typeface="Calibri"/>
                <a:cs typeface="Calibri"/>
              </a:rPr>
              <a:t> </a:t>
            </a:r>
            <a:r>
              <a:rPr lang="en-US" err="1">
                <a:ea typeface="Calibri"/>
                <a:cs typeface="Calibri"/>
              </a:rPr>
              <a:t>spreken</a:t>
            </a:r>
            <a:r>
              <a:rPr lang="en-US">
                <a:ea typeface="Calibri"/>
                <a:cs typeface="Calibri"/>
              </a:rPr>
              <a:t> over de </a:t>
            </a:r>
            <a:r>
              <a:rPr lang="en-US" err="1">
                <a:ea typeface="Calibri"/>
                <a:cs typeface="Calibri"/>
              </a:rPr>
              <a:t>observatiemethodiek</a:t>
            </a:r>
            <a:r>
              <a:rPr lang="en-US">
                <a:ea typeface="Calibri"/>
                <a:cs typeface="Calibri"/>
              </a:rPr>
              <a:t>, </a:t>
            </a:r>
            <a:r>
              <a:rPr lang="en-US" err="1">
                <a:ea typeface="Calibri"/>
                <a:cs typeface="Calibri"/>
              </a:rPr>
              <a:t>waarbij</a:t>
            </a:r>
            <a:r>
              <a:rPr lang="en-US">
                <a:ea typeface="Calibri"/>
                <a:cs typeface="Calibri"/>
              </a:rPr>
              <a:t> 2 </a:t>
            </a:r>
            <a:r>
              <a:rPr lang="en-US" err="1">
                <a:ea typeface="Calibri"/>
                <a:cs typeface="Calibri"/>
              </a:rPr>
              <a:t>medewerkers</a:t>
            </a:r>
            <a:r>
              <a:rPr lang="en-US">
                <a:ea typeface="Calibri"/>
                <a:cs typeface="Calibri"/>
              </a:rPr>
              <a:t> van de eigen </a:t>
            </a:r>
            <a:r>
              <a:rPr lang="en-US" err="1">
                <a:ea typeface="Calibri"/>
                <a:cs typeface="Calibri"/>
              </a:rPr>
              <a:t>organisatie</a:t>
            </a:r>
            <a:r>
              <a:rPr lang="en-US">
                <a:ea typeface="Calibri"/>
                <a:cs typeface="Calibri"/>
              </a:rPr>
              <a:t> </a:t>
            </a:r>
            <a:r>
              <a:rPr lang="en-US" err="1">
                <a:ea typeface="Calibri"/>
                <a:cs typeface="Calibri"/>
              </a:rPr>
              <a:t>gedurende</a:t>
            </a:r>
            <a:r>
              <a:rPr lang="en-US">
                <a:ea typeface="Calibri"/>
                <a:cs typeface="Calibri"/>
              </a:rPr>
              <a:t> 7 </a:t>
            </a:r>
            <a:r>
              <a:rPr lang="en-US" err="1">
                <a:ea typeface="Calibri"/>
                <a:cs typeface="Calibri"/>
              </a:rPr>
              <a:t>dagen</a:t>
            </a:r>
            <a:r>
              <a:rPr lang="en-US">
                <a:ea typeface="Calibri"/>
                <a:cs typeface="Calibri"/>
              </a:rPr>
              <a:t> de </a:t>
            </a:r>
            <a:r>
              <a:rPr lang="en-US" err="1">
                <a:ea typeface="Calibri"/>
                <a:cs typeface="Calibri"/>
              </a:rPr>
              <a:t>persoon</a:t>
            </a:r>
            <a:r>
              <a:rPr lang="en-US">
                <a:ea typeface="Calibri"/>
                <a:cs typeface="Calibri"/>
              </a:rPr>
              <a:t> </a:t>
            </a:r>
            <a:r>
              <a:rPr lang="en-US" err="1">
                <a:ea typeface="Calibri"/>
                <a:cs typeface="Calibri"/>
              </a:rPr>
              <a:t>zal</a:t>
            </a:r>
            <a:r>
              <a:rPr lang="en-US">
                <a:ea typeface="Calibri"/>
                <a:cs typeface="Calibri"/>
              </a:rPr>
              <a:t> </a:t>
            </a:r>
            <a:r>
              <a:rPr lang="en-US" err="1">
                <a:ea typeface="Calibri"/>
                <a:cs typeface="Calibri"/>
              </a:rPr>
              <a:t>observeren</a:t>
            </a:r>
            <a:r>
              <a:rPr lang="en-US">
                <a:ea typeface="Calibri"/>
                <a:cs typeface="Calibri"/>
              </a:rPr>
              <a:t> </a:t>
            </a:r>
            <a:r>
              <a:rPr lang="en-US" err="1">
                <a:ea typeface="Calibri"/>
                <a:cs typeface="Calibri"/>
              </a:rPr>
              <a:t>en</a:t>
            </a:r>
            <a:r>
              <a:rPr lang="en-US">
                <a:ea typeface="Calibri"/>
                <a:cs typeface="Calibri"/>
              </a:rPr>
              <a:t> op het </a:t>
            </a:r>
            <a:r>
              <a:rPr lang="en-US" err="1">
                <a:ea typeface="Calibri"/>
                <a:cs typeface="Calibri"/>
              </a:rPr>
              <a:t>einde</a:t>
            </a:r>
            <a:r>
              <a:rPr lang="en-US">
                <a:ea typeface="Calibri"/>
                <a:cs typeface="Calibri"/>
              </a:rPr>
              <a:t> van </a:t>
            </a:r>
            <a:r>
              <a:rPr lang="en-US" err="1">
                <a:ea typeface="Calibri"/>
                <a:cs typeface="Calibri"/>
              </a:rPr>
              <a:t>deze</a:t>
            </a:r>
            <a:r>
              <a:rPr lang="en-US">
                <a:ea typeface="Calibri"/>
                <a:cs typeface="Calibri"/>
              </a:rPr>
              <a:t> week </a:t>
            </a:r>
            <a:r>
              <a:rPr lang="en-US" err="1">
                <a:ea typeface="Calibri"/>
                <a:cs typeface="Calibri"/>
              </a:rPr>
              <a:t>een</a:t>
            </a:r>
            <a:r>
              <a:rPr lang="en-US">
                <a:ea typeface="Calibri"/>
                <a:cs typeface="Calibri"/>
              </a:rPr>
              <a:t> 40-item </a:t>
            </a:r>
            <a:r>
              <a:rPr lang="en-US" err="1">
                <a:ea typeface="Calibri"/>
                <a:cs typeface="Calibri"/>
              </a:rPr>
              <a:t>observatielijst</a:t>
            </a:r>
            <a:r>
              <a:rPr lang="en-US">
                <a:ea typeface="Calibri"/>
                <a:cs typeface="Calibri"/>
              </a:rPr>
              <a:t>, </a:t>
            </a:r>
            <a:r>
              <a:rPr lang="en-US" err="1">
                <a:ea typeface="Calibri"/>
                <a:cs typeface="Calibri"/>
              </a:rPr>
              <a:t>nl</a:t>
            </a:r>
            <a:r>
              <a:rPr lang="en-US">
                <a:ea typeface="Calibri"/>
                <a:cs typeface="Calibri"/>
              </a:rPr>
              <a:t>. De </a:t>
            </a:r>
            <a:r>
              <a:rPr lang="en-US" err="1">
                <a:ea typeface="Calibri"/>
                <a:cs typeface="Calibri"/>
              </a:rPr>
              <a:t>Qualidem</a:t>
            </a:r>
            <a:r>
              <a:rPr lang="en-US">
                <a:ea typeface="Calibri"/>
                <a:cs typeface="Calibri"/>
              </a:rPr>
              <a:t>, </a:t>
            </a:r>
            <a:r>
              <a:rPr lang="en-US" err="1">
                <a:ea typeface="Calibri"/>
                <a:cs typeface="Calibri"/>
              </a:rPr>
              <a:t>samen</a:t>
            </a:r>
            <a:r>
              <a:rPr lang="en-US">
                <a:ea typeface="Calibri"/>
                <a:cs typeface="Calibri"/>
              </a:rPr>
              <a:t> </a:t>
            </a:r>
            <a:r>
              <a:rPr lang="en-US" err="1">
                <a:ea typeface="Calibri"/>
                <a:cs typeface="Calibri"/>
              </a:rPr>
              <a:t>zullen</a:t>
            </a:r>
            <a:r>
              <a:rPr lang="en-US">
                <a:ea typeface="Calibri"/>
                <a:cs typeface="Calibri"/>
              </a:rPr>
              <a:t> </a:t>
            </a:r>
            <a:r>
              <a:rPr lang="en-US" err="1">
                <a:ea typeface="Calibri"/>
                <a:cs typeface="Calibri"/>
              </a:rPr>
              <a:t>invullen</a:t>
            </a:r>
            <a:r>
              <a:rPr lang="en-US">
                <a:ea typeface="Calibri"/>
                <a:cs typeface="Calibri"/>
              </a:rPr>
              <a:t>. De </a:t>
            </a:r>
            <a:r>
              <a:rPr lang="en-US" err="1">
                <a:ea typeface="Calibri"/>
                <a:cs typeface="Calibri"/>
              </a:rPr>
              <a:t>Qualidem</a:t>
            </a:r>
            <a:r>
              <a:rPr lang="en-US">
                <a:ea typeface="Calibri"/>
                <a:cs typeface="Calibri"/>
              </a:rPr>
              <a:t> </a:t>
            </a:r>
            <a:r>
              <a:rPr lang="en-US" err="1">
                <a:ea typeface="Calibri"/>
                <a:cs typeface="Calibri"/>
              </a:rPr>
              <a:t>kunnen</a:t>
            </a:r>
            <a:r>
              <a:rPr lang="en-US">
                <a:ea typeface="Calibri"/>
                <a:cs typeface="Calibri"/>
              </a:rPr>
              <a:t> </a:t>
            </a:r>
            <a:r>
              <a:rPr lang="en-US" err="1">
                <a:ea typeface="Calibri"/>
                <a:cs typeface="Calibri"/>
              </a:rPr>
              <a:t>jullie</a:t>
            </a:r>
            <a:r>
              <a:rPr lang="en-US">
                <a:ea typeface="Calibri"/>
                <a:cs typeface="Calibri"/>
              </a:rPr>
              <a:t> </a:t>
            </a:r>
            <a:r>
              <a:rPr lang="en-US" err="1">
                <a:ea typeface="Calibri"/>
                <a:cs typeface="Calibri"/>
              </a:rPr>
              <a:t>rechts</a:t>
            </a:r>
            <a:r>
              <a:rPr lang="en-US">
                <a:ea typeface="Calibri"/>
                <a:cs typeface="Calibri"/>
              </a:rPr>
              <a:t> op het scherm </a:t>
            </a:r>
            <a:r>
              <a:rPr lang="en-US" err="1">
                <a:ea typeface="Calibri"/>
                <a:cs typeface="Calibri"/>
              </a:rPr>
              <a:t>zien</a:t>
            </a:r>
            <a:r>
              <a:rPr lang="en-US">
                <a:ea typeface="Calibri"/>
                <a:cs typeface="Calibri"/>
              </a:rPr>
              <a:t>.</a:t>
            </a:r>
          </a:p>
          <a:p>
            <a:r>
              <a:rPr lang="en-US" err="1">
                <a:ea typeface="Calibri"/>
                <a:cs typeface="Calibri"/>
              </a:rPr>
              <a:t>Gezien</a:t>
            </a:r>
            <a:r>
              <a:rPr lang="en-US">
                <a:ea typeface="Calibri"/>
                <a:cs typeface="Calibri"/>
              </a:rPr>
              <a:t> we </a:t>
            </a:r>
            <a:r>
              <a:rPr lang="en-US" err="1">
                <a:ea typeface="Calibri"/>
                <a:cs typeface="Calibri"/>
              </a:rPr>
              <a:t>eerst</a:t>
            </a:r>
            <a:r>
              <a:rPr lang="en-US">
                <a:ea typeface="Calibri"/>
                <a:cs typeface="Calibri"/>
              </a:rPr>
              <a:t> </a:t>
            </a:r>
            <a:r>
              <a:rPr lang="en-US" err="1">
                <a:ea typeface="Calibri"/>
                <a:cs typeface="Calibri"/>
              </a:rPr>
              <a:t>dienden</a:t>
            </a:r>
            <a:r>
              <a:rPr lang="en-US">
                <a:ea typeface="Calibri"/>
                <a:cs typeface="Calibri"/>
              </a:rPr>
              <a:t> </a:t>
            </a:r>
            <a:r>
              <a:rPr lang="en-US" err="1">
                <a:ea typeface="Calibri"/>
                <a:cs typeface="Calibri"/>
              </a:rPr>
              <a:t>na</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gaan</a:t>
            </a:r>
            <a:r>
              <a:rPr lang="en-US">
                <a:ea typeface="Calibri"/>
                <a:cs typeface="Calibri"/>
              </a:rPr>
              <a:t> of </a:t>
            </a:r>
            <a:r>
              <a:rPr lang="en-US" err="1">
                <a:ea typeface="Calibri"/>
                <a:cs typeface="Calibri"/>
              </a:rPr>
              <a:t>deze</a:t>
            </a:r>
            <a:r>
              <a:rPr lang="en-US">
                <a:ea typeface="Calibri"/>
                <a:cs typeface="Calibri"/>
              </a:rPr>
              <a:t> </a:t>
            </a:r>
            <a:r>
              <a:rPr lang="en-US" err="1">
                <a:ea typeface="Calibri"/>
                <a:cs typeface="Calibri"/>
              </a:rPr>
              <a:t>vorm</a:t>
            </a:r>
            <a:r>
              <a:rPr lang="en-US">
                <a:ea typeface="Calibri"/>
                <a:cs typeface="Calibri"/>
              </a:rPr>
              <a:t> van </a:t>
            </a:r>
            <a:r>
              <a:rPr lang="en-US" err="1">
                <a:ea typeface="Calibri"/>
                <a:cs typeface="Calibri"/>
              </a:rPr>
              <a:t>meten</a:t>
            </a:r>
            <a:r>
              <a:rPr lang="en-US">
                <a:ea typeface="Calibri"/>
                <a:cs typeface="Calibri"/>
              </a:rPr>
              <a:t> </a:t>
            </a:r>
            <a:r>
              <a:rPr lang="en-US" err="1">
                <a:ea typeface="Calibri"/>
                <a:cs typeface="Calibri"/>
              </a:rPr>
              <a:t>haalbaar</a:t>
            </a:r>
            <a:r>
              <a:rPr lang="en-US">
                <a:ea typeface="Calibri"/>
                <a:cs typeface="Calibri"/>
              </a:rPr>
              <a:t> is, </a:t>
            </a:r>
            <a:r>
              <a:rPr lang="en-US" err="1">
                <a:ea typeface="Calibri"/>
                <a:cs typeface="Calibri"/>
              </a:rPr>
              <a:t>hebben</a:t>
            </a:r>
            <a:r>
              <a:rPr lang="en-US">
                <a:ea typeface="Calibri"/>
                <a:cs typeface="Calibri"/>
              </a:rPr>
              <a:t> we </a:t>
            </a:r>
            <a:r>
              <a:rPr lang="en-US" err="1">
                <a:ea typeface="Calibri"/>
                <a:cs typeface="Calibri"/>
              </a:rPr>
              <a:t>eerst</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pilootmeting</a:t>
            </a:r>
            <a:r>
              <a:rPr lang="en-US">
                <a:ea typeface="Calibri"/>
                <a:cs typeface="Calibri"/>
              </a:rPr>
              <a:t> </a:t>
            </a:r>
            <a:r>
              <a:rPr lang="en-US" err="1">
                <a:ea typeface="Calibri"/>
                <a:cs typeface="Calibri"/>
              </a:rPr>
              <a:t>opgezet</a:t>
            </a:r>
            <a:r>
              <a:rPr lang="en-US">
                <a:ea typeface="Calibri"/>
                <a:cs typeface="Calibri"/>
              </a:rPr>
              <a:t>. </a:t>
            </a:r>
            <a:r>
              <a:rPr lang="en-US" err="1">
                <a:ea typeface="Calibri"/>
                <a:cs typeface="Calibri"/>
              </a:rPr>
              <a:t>Tijdens</a:t>
            </a:r>
            <a:r>
              <a:rPr lang="en-US">
                <a:ea typeface="Calibri"/>
                <a:cs typeface="Calibri"/>
              </a:rPr>
              <a:t> </a:t>
            </a:r>
            <a:r>
              <a:rPr lang="en-US" err="1">
                <a:ea typeface="Calibri"/>
                <a:cs typeface="Calibri"/>
              </a:rPr>
              <a:t>deze</a:t>
            </a:r>
            <a:r>
              <a:rPr lang="en-US">
                <a:ea typeface="Calibri"/>
                <a:cs typeface="Calibri"/>
              </a:rPr>
              <a:t> </a:t>
            </a:r>
            <a:r>
              <a:rPr lang="en-US" err="1">
                <a:ea typeface="Calibri"/>
                <a:cs typeface="Calibri"/>
              </a:rPr>
              <a:t>pilootmeting</a:t>
            </a:r>
            <a:r>
              <a:rPr lang="en-US">
                <a:ea typeface="Calibri"/>
                <a:cs typeface="Calibri"/>
              </a:rPr>
              <a:t> </a:t>
            </a:r>
            <a:r>
              <a:rPr lang="en-US" err="1">
                <a:ea typeface="Calibri"/>
                <a:cs typeface="Calibri"/>
              </a:rPr>
              <a:t>hebben</a:t>
            </a:r>
            <a:r>
              <a:rPr lang="en-US">
                <a:ea typeface="Calibri"/>
                <a:cs typeface="Calibri"/>
              </a:rPr>
              <a:t> we de </a:t>
            </a:r>
            <a:r>
              <a:rPr lang="en-US" err="1">
                <a:ea typeface="Calibri"/>
                <a:cs typeface="Calibri"/>
              </a:rPr>
              <a:t>deelnemende</a:t>
            </a:r>
            <a:r>
              <a:rPr lang="en-US">
                <a:ea typeface="Calibri"/>
                <a:cs typeface="Calibri"/>
              </a:rPr>
              <a:t> </a:t>
            </a:r>
            <a:r>
              <a:rPr lang="en-US" err="1">
                <a:ea typeface="Calibri"/>
                <a:cs typeface="Calibri"/>
              </a:rPr>
              <a:t>woonzorgcentra</a:t>
            </a:r>
            <a:r>
              <a:rPr lang="en-US">
                <a:ea typeface="Calibri"/>
                <a:cs typeface="Calibri"/>
              </a:rPr>
              <a:t> </a:t>
            </a:r>
            <a:r>
              <a:rPr lang="en-US" err="1">
                <a:ea typeface="Calibri"/>
                <a:cs typeface="Calibri"/>
              </a:rPr>
              <a:t>telkens</a:t>
            </a:r>
            <a:r>
              <a:rPr lang="en-US">
                <a:ea typeface="Calibri"/>
                <a:cs typeface="Calibri"/>
              </a:rPr>
              <a:t> 10 </a:t>
            </a:r>
            <a:r>
              <a:rPr lang="en-US" err="1">
                <a:ea typeface="Calibri"/>
                <a:cs typeface="Calibri"/>
              </a:rPr>
              <a:t>bewoners</a:t>
            </a:r>
            <a:r>
              <a:rPr lang="en-US">
                <a:ea typeface="Calibri"/>
                <a:cs typeface="Calibri"/>
              </a:rPr>
              <a:t> laten </a:t>
            </a:r>
            <a:r>
              <a:rPr lang="en-US" err="1">
                <a:ea typeface="Calibri"/>
                <a:cs typeface="Calibri"/>
              </a:rPr>
              <a:t>observeren</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dus</a:t>
            </a:r>
            <a:r>
              <a:rPr lang="en-US">
                <a:ea typeface="Calibri"/>
                <a:cs typeface="Calibri"/>
              </a:rPr>
              <a:t> 10 </a:t>
            </a:r>
            <a:r>
              <a:rPr lang="en-US" err="1">
                <a:ea typeface="Calibri"/>
                <a:cs typeface="Calibri"/>
              </a:rPr>
              <a:t>Qualidems</a:t>
            </a:r>
            <a:r>
              <a:rPr lang="en-US">
                <a:ea typeface="Calibri"/>
                <a:cs typeface="Calibri"/>
              </a:rPr>
              <a:t> online laten </a:t>
            </a:r>
            <a:r>
              <a:rPr lang="en-US" err="1">
                <a:ea typeface="Calibri"/>
                <a:cs typeface="Calibri"/>
              </a:rPr>
              <a:t>invullen</a:t>
            </a:r>
            <a:r>
              <a:rPr lang="en-US">
                <a:ea typeface="Calibri"/>
                <a:cs typeface="Calibri"/>
              </a:rPr>
              <a:t>. In </a:t>
            </a:r>
            <a:r>
              <a:rPr lang="en-US" err="1">
                <a:ea typeface="Calibri"/>
                <a:cs typeface="Calibri"/>
              </a:rPr>
              <a:t>totaal</a:t>
            </a:r>
            <a:r>
              <a:rPr lang="en-US">
                <a:ea typeface="Calibri"/>
                <a:cs typeface="Calibri"/>
              </a:rPr>
              <a:t> </a:t>
            </a:r>
            <a:r>
              <a:rPr lang="en-US" err="1">
                <a:ea typeface="Calibri"/>
                <a:cs typeface="Calibri"/>
              </a:rPr>
              <a:t>hebben</a:t>
            </a:r>
            <a:r>
              <a:rPr lang="en-US">
                <a:ea typeface="Calibri"/>
                <a:cs typeface="Calibri"/>
              </a:rPr>
              <a:t> we </a:t>
            </a:r>
            <a:r>
              <a:rPr lang="en-US" err="1">
                <a:ea typeface="Calibri"/>
                <a:cs typeface="Calibri"/>
              </a:rPr>
              <a:t>tijdens</a:t>
            </a:r>
            <a:r>
              <a:rPr lang="en-US">
                <a:ea typeface="Calibri"/>
                <a:cs typeface="Calibri"/>
              </a:rPr>
              <a:t> </a:t>
            </a:r>
            <a:r>
              <a:rPr lang="en-US" err="1">
                <a:ea typeface="Calibri"/>
                <a:cs typeface="Calibri"/>
              </a:rPr>
              <a:t>deze</a:t>
            </a:r>
            <a:r>
              <a:rPr lang="en-US">
                <a:ea typeface="Calibri"/>
                <a:cs typeface="Calibri"/>
              </a:rPr>
              <a:t> </a:t>
            </a:r>
            <a:r>
              <a:rPr lang="en-US" err="1">
                <a:ea typeface="Calibri"/>
                <a:cs typeface="Calibri"/>
              </a:rPr>
              <a:t>pilootmeting</a:t>
            </a:r>
            <a:r>
              <a:rPr lang="en-US">
                <a:ea typeface="Calibri"/>
                <a:cs typeface="Calibri"/>
              </a:rPr>
              <a:t> 270 </a:t>
            </a:r>
            <a:r>
              <a:rPr lang="en-US" err="1">
                <a:ea typeface="Calibri"/>
                <a:cs typeface="Calibri"/>
              </a:rPr>
              <a:t>observaties</a:t>
            </a:r>
            <a:r>
              <a:rPr lang="en-US">
                <a:ea typeface="Calibri"/>
                <a:cs typeface="Calibri"/>
              </a:rPr>
              <a:t> </a:t>
            </a:r>
            <a:r>
              <a:rPr lang="en-US" err="1">
                <a:ea typeface="Calibri"/>
                <a:cs typeface="Calibri"/>
              </a:rPr>
              <a:t>verzameld</a:t>
            </a:r>
            <a:r>
              <a:rPr lang="en-US">
                <a:ea typeface="Calibri"/>
                <a:cs typeface="Calibri"/>
              </a:rPr>
              <a:t>. Dit </a:t>
            </a:r>
            <a:r>
              <a:rPr lang="en-US" err="1">
                <a:ea typeface="Calibri"/>
                <a:cs typeface="Calibri"/>
              </a:rPr>
              <a:t>wil</a:t>
            </a:r>
            <a:r>
              <a:rPr lang="en-US">
                <a:ea typeface="Calibri"/>
                <a:cs typeface="Calibri"/>
              </a:rPr>
              <a:t> </a:t>
            </a:r>
            <a:r>
              <a:rPr lang="en-US" err="1">
                <a:ea typeface="Calibri"/>
                <a:cs typeface="Calibri"/>
              </a:rPr>
              <a:t>dus</a:t>
            </a:r>
            <a:r>
              <a:rPr lang="en-US">
                <a:ea typeface="Calibri"/>
                <a:cs typeface="Calibri"/>
              </a:rPr>
              <a:t> </a:t>
            </a:r>
            <a:r>
              <a:rPr lang="en-US" err="1">
                <a:ea typeface="Calibri"/>
                <a:cs typeface="Calibri"/>
              </a:rPr>
              <a:t>zeggen</a:t>
            </a:r>
            <a:r>
              <a:rPr lang="en-US">
                <a:ea typeface="Calibri"/>
                <a:cs typeface="Calibri"/>
              </a:rPr>
              <a:t> </a:t>
            </a:r>
            <a:r>
              <a:rPr lang="en-US" err="1">
                <a:ea typeface="Calibri"/>
                <a:cs typeface="Calibri"/>
              </a:rPr>
              <a:t>dat</a:t>
            </a:r>
            <a:r>
              <a:rPr lang="en-US">
                <a:ea typeface="Calibri"/>
                <a:cs typeface="Calibri"/>
              </a:rPr>
              <a:t> er 270 </a:t>
            </a:r>
            <a:r>
              <a:rPr lang="en-US" err="1">
                <a:ea typeface="Calibri"/>
                <a:cs typeface="Calibri"/>
              </a:rPr>
              <a:t>bewoners</a:t>
            </a:r>
            <a:r>
              <a:rPr lang="en-US">
                <a:ea typeface="Calibri"/>
                <a:cs typeface="Calibri"/>
              </a:rPr>
              <a:t> </a:t>
            </a:r>
            <a:r>
              <a:rPr lang="en-US" err="1">
                <a:ea typeface="Calibri"/>
                <a:cs typeface="Calibri"/>
              </a:rPr>
              <a:t>hebben</a:t>
            </a:r>
            <a:r>
              <a:rPr lang="en-US">
                <a:ea typeface="Calibri"/>
                <a:cs typeface="Calibri"/>
              </a:rPr>
              <a:t> </a:t>
            </a:r>
            <a:r>
              <a:rPr lang="en-US" err="1">
                <a:ea typeface="Calibri"/>
                <a:cs typeface="Calibri"/>
              </a:rPr>
              <a:t>deelgenomen</a:t>
            </a:r>
            <a:r>
              <a:rPr lang="en-US">
                <a:ea typeface="Calibri"/>
                <a:cs typeface="Calibri"/>
              </a:rPr>
              <a:t> </a:t>
            </a:r>
            <a:r>
              <a:rPr lang="en-US" err="1">
                <a:ea typeface="Calibri"/>
                <a:cs typeface="Calibri"/>
              </a:rPr>
              <a:t>aan</a:t>
            </a:r>
            <a:r>
              <a:rPr lang="en-US">
                <a:ea typeface="Calibri"/>
                <a:cs typeface="Calibri"/>
              </a:rPr>
              <a:t> de meting.</a:t>
            </a:r>
          </a:p>
          <a:p>
            <a:r>
              <a:rPr lang="en-US">
                <a:ea typeface="Calibri"/>
                <a:cs typeface="Calibri"/>
              </a:rPr>
              <a:t>De </a:t>
            </a:r>
            <a:r>
              <a:rPr lang="en-US" err="1">
                <a:ea typeface="Calibri"/>
                <a:cs typeface="Calibri"/>
              </a:rPr>
              <a:t>grootste</a:t>
            </a:r>
            <a:r>
              <a:rPr lang="en-US">
                <a:ea typeface="Calibri"/>
                <a:cs typeface="Calibri"/>
              </a:rPr>
              <a:t> </a:t>
            </a:r>
            <a:r>
              <a:rPr lang="en-US" err="1">
                <a:ea typeface="Calibri"/>
                <a:cs typeface="Calibri"/>
              </a:rPr>
              <a:t>doelgroep</a:t>
            </a:r>
            <a:r>
              <a:rPr lang="en-US">
                <a:ea typeface="Calibri"/>
                <a:cs typeface="Calibri"/>
              </a:rPr>
              <a:t> </a:t>
            </a:r>
            <a:r>
              <a:rPr lang="en-US" err="1">
                <a:ea typeface="Calibri"/>
                <a:cs typeface="Calibri"/>
              </a:rPr>
              <a:t>hier</a:t>
            </a:r>
            <a:r>
              <a:rPr lang="en-US">
                <a:ea typeface="Calibri"/>
                <a:cs typeface="Calibri"/>
              </a:rPr>
              <a:t> is </a:t>
            </a:r>
            <a:r>
              <a:rPr lang="en-US" err="1">
                <a:ea typeface="Calibri"/>
                <a:cs typeface="Calibri"/>
              </a:rPr>
              <a:t>personen</a:t>
            </a:r>
            <a:r>
              <a:rPr lang="en-US">
                <a:ea typeface="Calibri"/>
                <a:cs typeface="Calibri"/>
              </a:rPr>
              <a:t> met </a:t>
            </a:r>
            <a:r>
              <a:rPr lang="en-US" err="1">
                <a:ea typeface="Calibri"/>
                <a:cs typeface="Calibri"/>
              </a:rPr>
              <a:t>dementie</a:t>
            </a:r>
            <a:r>
              <a:rPr lang="en-US">
                <a:ea typeface="Calibri"/>
                <a:cs typeface="Calibri"/>
              </a:rPr>
              <a:t>. </a:t>
            </a:r>
          </a:p>
          <a:p>
            <a:r>
              <a:rPr lang="en-US">
                <a:ea typeface="Calibri"/>
                <a:cs typeface="Calibri"/>
              </a:rPr>
              <a:t>Na het </a:t>
            </a:r>
            <a:r>
              <a:rPr lang="en-US" err="1">
                <a:ea typeface="Calibri"/>
                <a:cs typeface="Calibri"/>
              </a:rPr>
              <a:t>uittesten</a:t>
            </a:r>
            <a:r>
              <a:rPr lang="en-US">
                <a:ea typeface="Calibri"/>
                <a:cs typeface="Calibri"/>
              </a:rPr>
              <a:t> van </a:t>
            </a:r>
            <a:r>
              <a:rPr lang="en-US" err="1">
                <a:ea typeface="Calibri"/>
                <a:cs typeface="Calibri"/>
              </a:rPr>
              <a:t>deze</a:t>
            </a:r>
            <a:r>
              <a:rPr lang="en-US">
                <a:ea typeface="Calibri"/>
                <a:cs typeface="Calibri"/>
              </a:rPr>
              <a:t> </a:t>
            </a:r>
            <a:r>
              <a:rPr lang="en-US" err="1">
                <a:ea typeface="Calibri"/>
                <a:cs typeface="Calibri"/>
              </a:rPr>
              <a:t>methode</a:t>
            </a:r>
            <a:r>
              <a:rPr lang="en-US">
                <a:ea typeface="Calibri"/>
                <a:cs typeface="Calibri"/>
              </a:rPr>
              <a:t>, </a:t>
            </a:r>
            <a:r>
              <a:rPr lang="en-US" err="1">
                <a:ea typeface="Calibri"/>
                <a:cs typeface="Calibri"/>
              </a:rPr>
              <a:t>hebben</a:t>
            </a:r>
            <a:r>
              <a:rPr lang="en-US">
                <a:ea typeface="Calibri"/>
                <a:cs typeface="Calibri"/>
              </a:rPr>
              <a:t> we </a:t>
            </a:r>
            <a:r>
              <a:rPr lang="en-US" err="1">
                <a:ea typeface="Calibri"/>
                <a:cs typeface="Calibri"/>
              </a:rPr>
              <a:t>evaluatiegesprekken</a:t>
            </a:r>
            <a:r>
              <a:rPr lang="en-US">
                <a:ea typeface="Calibri"/>
                <a:cs typeface="Calibri"/>
              </a:rPr>
              <a:t> </a:t>
            </a:r>
            <a:r>
              <a:rPr lang="en-US" err="1">
                <a:ea typeface="Calibri"/>
                <a:cs typeface="Calibri"/>
              </a:rPr>
              <a:t>gedaan</a:t>
            </a:r>
            <a:r>
              <a:rPr lang="en-US">
                <a:ea typeface="Calibri"/>
                <a:cs typeface="Calibri"/>
              </a:rPr>
              <a:t> </a:t>
            </a:r>
            <a:r>
              <a:rPr lang="en-US" err="1">
                <a:ea typeface="Calibri"/>
                <a:cs typeface="Calibri"/>
              </a:rPr>
              <a:t>bij</a:t>
            </a:r>
            <a:r>
              <a:rPr lang="en-US">
                <a:ea typeface="Calibri"/>
                <a:cs typeface="Calibri"/>
              </a:rPr>
              <a:t> de </a:t>
            </a:r>
            <a:r>
              <a:rPr lang="en-US" err="1">
                <a:ea typeface="Calibri"/>
                <a:cs typeface="Calibri"/>
              </a:rPr>
              <a:t>deelnemende</a:t>
            </a:r>
            <a:r>
              <a:rPr lang="en-US">
                <a:ea typeface="Calibri"/>
                <a:cs typeface="Calibri"/>
              </a:rPr>
              <a:t> </a:t>
            </a:r>
            <a:r>
              <a:rPr lang="en-US" err="1">
                <a:ea typeface="Calibri"/>
                <a:cs typeface="Calibri"/>
              </a:rPr>
              <a:t>woonzorgcentra</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hun</a:t>
            </a:r>
            <a:r>
              <a:rPr lang="en-US">
                <a:ea typeface="Calibri"/>
                <a:cs typeface="Calibri"/>
              </a:rPr>
              <a:t> </a:t>
            </a:r>
            <a:r>
              <a:rPr lang="en-US" err="1">
                <a:ea typeface="Calibri"/>
                <a:cs typeface="Calibri"/>
              </a:rPr>
              <a:t>mening</a:t>
            </a:r>
            <a:r>
              <a:rPr lang="en-US">
                <a:ea typeface="Calibri"/>
                <a:cs typeface="Calibri"/>
              </a:rPr>
              <a:t> </a:t>
            </a:r>
            <a:r>
              <a:rPr lang="en-US" err="1">
                <a:ea typeface="Calibri"/>
                <a:cs typeface="Calibri"/>
              </a:rPr>
              <a:t>nemen</a:t>
            </a:r>
            <a:r>
              <a:rPr lang="en-US">
                <a:ea typeface="Calibri"/>
                <a:cs typeface="Calibri"/>
              </a:rPr>
              <a:t> we mee in de </a:t>
            </a:r>
            <a:r>
              <a:rPr lang="en-US" err="1">
                <a:ea typeface="Calibri"/>
                <a:cs typeface="Calibri"/>
              </a:rPr>
              <a:t>volgende</a:t>
            </a:r>
            <a:r>
              <a:rPr lang="en-US">
                <a:ea typeface="Calibri"/>
                <a:cs typeface="Calibri"/>
              </a:rPr>
              <a:t> slides. </a:t>
            </a:r>
          </a:p>
        </p:txBody>
      </p:sp>
      <p:sp>
        <p:nvSpPr>
          <p:cNvPr id="4" name="Slide Number Placeholder 3"/>
          <p:cNvSpPr>
            <a:spLocks noGrp="1"/>
          </p:cNvSpPr>
          <p:nvPr>
            <p:ph type="sldNum" sz="quarter" idx="5"/>
          </p:nvPr>
        </p:nvSpPr>
        <p:spPr/>
        <p:txBody>
          <a:bodyPr/>
          <a:lstStyle/>
          <a:p>
            <a:fld id="{0CCD8FC4-9230-404C-888A-847EB70DE3D1}" type="slidenum">
              <a:rPr lang="nl-BE" smtClean="0"/>
              <a:t>9</a:t>
            </a:fld>
            <a:endParaRPr lang="nl-BE"/>
          </a:p>
        </p:txBody>
      </p:sp>
    </p:spTree>
    <p:extLst>
      <p:ext uri="{BB962C8B-B14F-4D97-AF65-F5344CB8AC3E}">
        <p14:creationId xmlns:p14="http://schemas.microsoft.com/office/powerpoint/2010/main" val="1099645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Mira, Tim </a:t>
            </a:r>
            <a:r>
              <a:rPr lang="en-US" err="1">
                <a:ea typeface="Calibri"/>
                <a:cs typeface="Calibri"/>
              </a:rPr>
              <a:t>en</a:t>
            </a:r>
            <a:r>
              <a:rPr lang="en-US">
                <a:ea typeface="Calibri"/>
                <a:cs typeface="Calibri"/>
              </a:rPr>
              <a:t> Marianne </a:t>
            </a:r>
            <a:r>
              <a:rPr lang="en-US" err="1">
                <a:ea typeface="Calibri"/>
                <a:cs typeface="Calibri"/>
              </a:rPr>
              <a:t>hebben</a:t>
            </a:r>
            <a:r>
              <a:rPr lang="en-US">
                <a:ea typeface="Calibri"/>
                <a:cs typeface="Calibri"/>
              </a:rPr>
              <a:t> </a:t>
            </a:r>
            <a:r>
              <a:rPr lang="en-US" err="1">
                <a:ea typeface="Calibri"/>
                <a:cs typeface="Calibri"/>
              </a:rPr>
              <a:t>samen</a:t>
            </a:r>
            <a:r>
              <a:rPr lang="en-US">
                <a:ea typeface="Calibri"/>
                <a:cs typeface="Calibri"/>
              </a:rPr>
              <a:t> de </a:t>
            </a:r>
            <a:r>
              <a:rPr lang="en-US" err="1">
                <a:ea typeface="Calibri"/>
                <a:cs typeface="Calibri"/>
              </a:rPr>
              <a:t>Qualidem</a:t>
            </a:r>
            <a:r>
              <a:rPr lang="en-US">
                <a:ea typeface="Calibri"/>
                <a:cs typeface="Calibri"/>
              </a:rPr>
              <a:t> online </a:t>
            </a:r>
            <a:r>
              <a:rPr lang="en-US" err="1">
                <a:ea typeface="Calibri"/>
                <a:cs typeface="Calibri"/>
              </a:rPr>
              <a:t>ingevuld</a:t>
            </a:r>
            <a:r>
              <a:rPr lang="en-US">
                <a:ea typeface="Calibri"/>
                <a:cs typeface="Calibri"/>
              </a:rPr>
              <a:t>. </a:t>
            </a:r>
            <a:r>
              <a:rPr lang="en-US" err="1">
                <a:ea typeface="Calibri"/>
                <a:cs typeface="Calibri"/>
              </a:rPr>
              <a:t>Eenmaal</a:t>
            </a:r>
            <a:r>
              <a:rPr lang="en-US">
                <a:ea typeface="Calibri"/>
                <a:cs typeface="Calibri"/>
              </a:rPr>
              <a:t> ze </a:t>
            </a:r>
            <a:r>
              <a:rPr lang="en-US" err="1">
                <a:ea typeface="Calibri"/>
                <a:cs typeface="Calibri"/>
              </a:rPr>
              <a:t>hun</a:t>
            </a:r>
            <a:r>
              <a:rPr lang="en-US">
                <a:ea typeface="Calibri"/>
                <a:cs typeface="Calibri"/>
              </a:rPr>
              <a:t> </a:t>
            </a:r>
            <a:r>
              <a:rPr lang="en-US" err="1">
                <a:ea typeface="Calibri"/>
                <a:cs typeface="Calibri"/>
              </a:rPr>
              <a:t>antwoorden</a:t>
            </a:r>
            <a:r>
              <a:rPr lang="en-US">
                <a:ea typeface="Calibri"/>
                <a:cs typeface="Calibri"/>
              </a:rPr>
              <a:t> </a:t>
            </a:r>
            <a:r>
              <a:rPr lang="en-US" err="1">
                <a:ea typeface="Calibri"/>
                <a:cs typeface="Calibri"/>
              </a:rPr>
              <a:t>hebben</a:t>
            </a:r>
            <a:r>
              <a:rPr lang="en-US">
                <a:ea typeface="Calibri"/>
                <a:cs typeface="Calibri"/>
              </a:rPr>
              <a:t> </a:t>
            </a:r>
            <a:r>
              <a:rPr lang="en-US" err="1">
                <a:ea typeface="Calibri"/>
                <a:cs typeface="Calibri"/>
              </a:rPr>
              <a:t>verzonden</a:t>
            </a:r>
            <a:r>
              <a:rPr lang="en-US">
                <a:ea typeface="Calibri"/>
                <a:cs typeface="Calibri"/>
              </a:rPr>
              <a:t> in de online tool, </a:t>
            </a:r>
            <a:r>
              <a:rPr lang="en-US" err="1">
                <a:ea typeface="Calibri"/>
                <a:cs typeface="Calibri"/>
              </a:rPr>
              <a:t>krijgen</a:t>
            </a:r>
            <a:r>
              <a:rPr lang="en-US">
                <a:ea typeface="Calibri"/>
                <a:cs typeface="Calibri"/>
              </a:rPr>
              <a:t> ze </a:t>
            </a:r>
            <a:r>
              <a:rPr lang="en-US" err="1">
                <a:ea typeface="Calibri"/>
                <a:cs typeface="Calibri"/>
              </a:rPr>
              <a:t>een</a:t>
            </a:r>
            <a:r>
              <a:rPr lang="en-US">
                <a:ea typeface="Calibri"/>
                <a:cs typeface="Calibri"/>
              </a:rPr>
              <a:t> </a:t>
            </a:r>
            <a:r>
              <a:rPr lang="en-US" err="1">
                <a:ea typeface="Calibri"/>
                <a:cs typeface="Calibri"/>
              </a:rPr>
              <a:t>woordwolk</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zien</a:t>
            </a:r>
            <a:r>
              <a:rPr lang="en-US">
                <a:ea typeface="Calibri"/>
                <a:cs typeface="Calibri"/>
              </a:rPr>
              <a:t>.</a:t>
            </a:r>
          </a:p>
          <a:p>
            <a:r>
              <a:rPr lang="en-US">
                <a:ea typeface="Calibri"/>
                <a:cs typeface="Calibri"/>
              </a:rPr>
              <a:t>De </a:t>
            </a:r>
            <a:r>
              <a:rPr lang="en-US" err="1">
                <a:ea typeface="Calibri"/>
                <a:cs typeface="Calibri"/>
              </a:rPr>
              <a:t>grote</a:t>
            </a:r>
            <a:r>
              <a:rPr lang="en-US">
                <a:ea typeface="Calibri"/>
                <a:cs typeface="Calibri"/>
              </a:rPr>
              <a:t> </a:t>
            </a:r>
            <a:r>
              <a:rPr lang="en-US" err="1">
                <a:ea typeface="Calibri"/>
                <a:cs typeface="Calibri"/>
              </a:rPr>
              <a:t>woorden</a:t>
            </a:r>
            <a:r>
              <a:rPr lang="en-US">
                <a:ea typeface="Calibri"/>
                <a:cs typeface="Calibri"/>
              </a:rPr>
              <a:t> </a:t>
            </a:r>
            <a:r>
              <a:rPr lang="en-US" err="1">
                <a:ea typeface="Calibri"/>
                <a:cs typeface="Calibri"/>
              </a:rPr>
              <a:t>geven</a:t>
            </a:r>
            <a:r>
              <a:rPr lang="en-US">
                <a:ea typeface="Calibri"/>
                <a:cs typeface="Calibri"/>
              </a:rPr>
              <a:t> </a:t>
            </a:r>
            <a:r>
              <a:rPr lang="en-US" err="1">
                <a:ea typeface="Calibri"/>
                <a:cs typeface="Calibri"/>
              </a:rPr>
              <a:t>aan</a:t>
            </a:r>
            <a:r>
              <a:rPr lang="en-US">
                <a:ea typeface="Calibri"/>
                <a:cs typeface="Calibri"/>
              </a:rPr>
              <a:t> </a:t>
            </a:r>
            <a:r>
              <a:rPr lang="en-US" err="1">
                <a:ea typeface="Calibri"/>
                <a:cs typeface="Calibri"/>
              </a:rPr>
              <a:t>dat</a:t>
            </a:r>
            <a:r>
              <a:rPr lang="en-US">
                <a:ea typeface="Calibri"/>
                <a:cs typeface="Calibri"/>
              </a:rPr>
              <a:t> de scores </a:t>
            </a:r>
            <a:r>
              <a:rPr lang="en-US" err="1">
                <a:ea typeface="Calibri"/>
                <a:cs typeface="Calibri"/>
              </a:rPr>
              <a:t>voor</a:t>
            </a:r>
            <a:r>
              <a:rPr lang="en-US">
                <a:ea typeface="Calibri"/>
                <a:cs typeface="Calibri"/>
              </a:rPr>
              <a:t> </a:t>
            </a:r>
            <a:r>
              <a:rPr lang="en-US" err="1">
                <a:ea typeface="Calibri"/>
                <a:cs typeface="Calibri"/>
              </a:rPr>
              <a:t>deze</a:t>
            </a:r>
            <a:r>
              <a:rPr lang="en-US">
                <a:ea typeface="Calibri"/>
                <a:cs typeface="Calibri"/>
              </a:rPr>
              <a:t> thema's </a:t>
            </a:r>
            <a:r>
              <a:rPr lang="en-US" err="1">
                <a:ea typeface="Calibri"/>
                <a:cs typeface="Calibri"/>
              </a:rPr>
              <a:t>hoog</a:t>
            </a:r>
            <a:r>
              <a:rPr lang="en-US">
                <a:ea typeface="Calibri"/>
                <a:cs typeface="Calibri"/>
              </a:rPr>
              <a:t> </a:t>
            </a:r>
            <a:r>
              <a:rPr lang="en-US" err="1">
                <a:ea typeface="Calibri"/>
                <a:cs typeface="Calibri"/>
              </a:rPr>
              <a:t>zijn</a:t>
            </a:r>
            <a:r>
              <a:rPr lang="en-US">
                <a:ea typeface="Calibri"/>
                <a:cs typeface="Calibri"/>
              </a:rPr>
              <a:t> </a:t>
            </a:r>
            <a:r>
              <a:rPr lang="en-US" err="1">
                <a:ea typeface="Calibri"/>
                <a:cs typeface="Calibri"/>
              </a:rPr>
              <a:t>en</a:t>
            </a:r>
            <a:r>
              <a:rPr lang="en-US">
                <a:ea typeface="Calibri"/>
                <a:cs typeface="Calibri"/>
              </a:rPr>
              <a:t> de </a:t>
            </a:r>
            <a:r>
              <a:rPr lang="en-US" err="1">
                <a:ea typeface="Calibri"/>
                <a:cs typeface="Calibri"/>
              </a:rPr>
              <a:t>kleine</a:t>
            </a:r>
            <a:r>
              <a:rPr lang="en-US">
                <a:ea typeface="Calibri"/>
                <a:cs typeface="Calibri"/>
              </a:rPr>
              <a:t> </a:t>
            </a:r>
            <a:r>
              <a:rPr lang="en-US" err="1">
                <a:ea typeface="Calibri"/>
                <a:cs typeface="Calibri"/>
              </a:rPr>
              <a:t>woorden</a:t>
            </a:r>
            <a:r>
              <a:rPr lang="en-US">
                <a:ea typeface="Calibri"/>
                <a:cs typeface="Calibri"/>
              </a:rPr>
              <a:t> </a:t>
            </a:r>
            <a:r>
              <a:rPr lang="en-US" err="1">
                <a:ea typeface="Calibri"/>
                <a:cs typeface="Calibri"/>
              </a:rPr>
              <a:t>hebben</a:t>
            </a:r>
            <a:r>
              <a:rPr lang="en-US">
                <a:ea typeface="Calibri"/>
                <a:cs typeface="Calibri"/>
              </a:rPr>
              <a:t> net </a:t>
            </a:r>
            <a:r>
              <a:rPr lang="en-US" err="1">
                <a:ea typeface="Calibri"/>
                <a:cs typeface="Calibri"/>
              </a:rPr>
              <a:t>een</a:t>
            </a:r>
            <a:r>
              <a:rPr lang="en-US">
                <a:ea typeface="Calibri"/>
                <a:cs typeface="Calibri"/>
              </a:rPr>
              <a:t> </a:t>
            </a:r>
            <a:r>
              <a:rPr lang="en-US" err="1">
                <a:ea typeface="Calibri"/>
                <a:cs typeface="Calibri"/>
              </a:rPr>
              <a:t>lage</a:t>
            </a:r>
            <a:r>
              <a:rPr lang="en-US">
                <a:ea typeface="Calibri"/>
                <a:cs typeface="Calibri"/>
              </a:rPr>
              <a:t> score. Hoe </a:t>
            </a:r>
            <a:r>
              <a:rPr lang="en-US" err="1">
                <a:ea typeface="Calibri"/>
                <a:cs typeface="Calibri"/>
              </a:rPr>
              <a:t>groter</a:t>
            </a:r>
            <a:r>
              <a:rPr lang="en-US">
                <a:ea typeface="Calibri"/>
                <a:cs typeface="Calibri"/>
              </a:rPr>
              <a:t> het </a:t>
            </a:r>
            <a:r>
              <a:rPr lang="en-US" err="1">
                <a:ea typeface="Calibri"/>
                <a:cs typeface="Calibri"/>
              </a:rPr>
              <a:t>woord</a:t>
            </a:r>
            <a:r>
              <a:rPr lang="en-US">
                <a:ea typeface="Calibri"/>
                <a:cs typeface="Calibri"/>
              </a:rPr>
              <a:t>, hoe </a:t>
            </a:r>
            <a:r>
              <a:rPr lang="en-US" err="1">
                <a:ea typeface="Calibri"/>
                <a:cs typeface="Calibri"/>
              </a:rPr>
              <a:t>beter</a:t>
            </a:r>
            <a:r>
              <a:rPr lang="en-US">
                <a:ea typeface="Calibri"/>
                <a:cs typeface="Calibri"/>
              </a:rPr>
              <a:t>.</a:t>
            </a:r>
          </a:p>
          <a:p>
            <a:r>
              <a:rPr lang="en-US">
                <a:ea typeface="Calibri"/>
                <a:cs typeface="Calibri"/>
              </a:rPr>
              <a:t>Ze </a:t>
            </a:r>
            <a:r>
              <a:rPr lang="en-US" err="1">
                <a:ea typeface="Calibri"/>
                <a:cs typeface="Calibri"/>
              </a:rPr>
              <a:t>kunnen</a:t>
            </a:r>
            <a:r>
              <a:rPr lang="en-US">
                <a:ea typeface="Calibri"/>
                <a:cs typeface="Calibri"/>
              </a:rPr>
              <a:t> online de </a:t>
            </a:r>
            <a:r>
              <a:rPr lang="en-US" err="1">
                <a:ea typeface="Calibri"/>
                <a:cs typeface="Calibri"/>
              </a:rPr>
              <a:t>woorden</a:t>
            </a:r>
            <a:r>
              <a:rPr lang="en-US">
                <a:ea typeface="Calibri"/>
                <a:cs typeface="Calibri"/>
              </a:rPr>
              <a:t> </a:t>
            </a:r>
            <a:r>
              <a:rPr lang="en-US" err="1">
                <a:ea typeface="Calibri"/>
                <a:cs typeface="Calibri"/>
              </a:rPr>
              <a:t>aanklikken</a:t>
            </a:r>
            <a:r>
              <a:rPr lang="en-US">
                <a:ea typeface="Calibri"/>
                <a:cs typeface="Calibri"/>
              </a:rPr>
              <a:t>. Ze </a:t>
            </a:r>
            <a:r>
              <a:rPr lang="en-US" err="1">
                <a:ea typeface="Calibri"/>
                <a:cs typeface="Calibri"/>
              </a:rPr>
              <a:t>gaan</a:t>
            </a:r>
            <a:r>
              <a:rPr lang="en-US">
                <a:ea typeface="Calibri"/>
                <a:cs typeface="Calibri"/>
              </a:rPr>
              <a:t> dan door </a:t>
            </a:r>
            <a:r>
              <a:rPr lang="en-US" err="1">
                <a:ea typeface="Calibri"/>
                <a:cs typeface="Calibri"/>
              </a:rPr>
              <a:t>naar</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pagina's</a:t>
            </a:r>
            <a:r>
              <a:rPr lang="en-US">
                <a:ea typeface="Calibri"/>
                <a:cs typeface="Calibri"/>
              </a:rPr>
              <a:t> met tips </a:t>
            </a:r>
            <a:r>
              <a:rPr lang="en-US" err="1">
                <a:ea typeface="Calibri"/>
                <a:cs typeface="Calibri"/>
              </a:rPr>
              <a:t>en</a:t>
            </a:r>
            <a:r>
              <a:rPr lang="en-US">
                <a:ea typeface="Calibri"/>
                <a:cs typeface="Calibri"/>
              </a:rPr>
              <a:t> tricks </a:t>
            </a:r>
            <a:r>
              <a:rPr lang="en-US" err="1">
                <a:ea typeface="Calibri"/>
                <a:cs typeface="Calibri"/>
              </a:rPr>
              <a:t>gebaseerd</a:t>
            </a:r>
            <a:r>
              <a:rPr lang="en-US">
                <a:ea typeface="Calibri"/>
                <a:cs typeface="Calibri"/>
              </a:rPr>
              <a:t> op het </a:t>
            </a:r>
            <a:r>
              <a:rPr lang="en-US" err="1">
                <a:ea typeface="Calibri"/>
                <a:cs typeface="Calibri"/>
              </a:rPr>
              <a:t>referentiekader</a:t>
            </a:r>
            <a:r>
              <a:rPr lang="en-US">
                <a:ea typeface="Calibri"/>
                <a:cs typeface="Calibri"/>
              </a:rPr>
              <a:t> </a:t>
            </a:r>
            <a:r>
              <a:rPr lang="en-US" err="1">
                <a:ea typeface="Calibri"/>
                <a:cs typeface="Calibri"/>
              </a:rPr>
              <a:t>dementie</a:t>
            </a:r>
            <a:r>
              <a:rPr lang="en-US">
                <a:ea typeface="Calibri"/>
                <a:cs typeface="Calibri"/>
              </a:rPr>
              <a:t>. </a:t>
            </a:r>
          </a:p>
          <a:p>
            <a:r>
              <a:rPr lang="en-US" err="1">
                <a:ea typeface="Calibri"/>
                <a:cs typeface="Calibri"/>
              </a:rPr>
              <a:t>Dankzij</a:t>
            </a:r>
            <a:r>
              <a:rPr lang="en-US">
                <a:ea typeface="Calibri"/>
                <a:cs typeface="Calibri"/>
              </a:rPr>
              <a:t> </a:t>
            </a:r>
            <a:r>
              <a:rPr lang="en-US" err="1">
                <a:ea typeface="Calibri"/>
                <a:cs typeface="Calibri"/>
              </a:rPr>
              <a:t>deze</a:t>
            </a:r>
            <a:r>
              <a:rPr lang="en-US">
                <a:ea typeface="Calibri"/>
                <a:cs typeface="Calibri"/>
              </a:rPr>
              <a:t> </a:t>
            </a:r>
            <a:r>
              <a:rPr lang="en-US" err="1">
                <a:ea typeface="Calibri"/>
                <a:cs typeface="Calibri"/>
              </a:rPr>
              <a:t>woordwolk</a:t>
            </a:r>
            <a:r>
              <a:rPr lang="en-US">
                <a:ea typeface="Calibri"/>
                <a:cs typeface="Calibri"/>
              </a:rPr>
              <a:t> </a:t>
            </a:r>
            <a:r>
              <a:rPr lang="en-US" err="1">
                <a:ea typeface="Calibri"/>
                <a:cs typeface="Calibri"/>
              </a:rPr>
              <a:t>kunnen</a:t>
            </a:r>
            <a:r>
              <a:rPr lang="en-US">
                <a:ea typeface="Calibri"/>
                <a:cs typeface="Calibri"/>
              </a:rPr>
              <a:t> Mira, Marianne </a:t>
            </a:r>
            <a:r>
              <a:rPr lang="en-US" err="1">
                <a:ea typeface="Calibri"/>
                <a:cs typeface="Calibri"/>
              </a:rPr>
              <a:t>en</a:t>
            </a:r>
            <a:r>
              <a:rPr lang="en-US">
                <a:ea typeface="Calibri"/>
                <a:cs typeface="Calibri"/>
              </a:rPr>
              <a:t> Tim </a:t>
            </a:r>
            <a:r>
              <a:rPr lang="en-US" err="1">
                <a:ea typeface="Calibri"/>
                <a:cs typeface="Calibri"/>
              </a:rPr>
              <a:t>individueel</a:t>
            </a:r>
            <a:r>
              <a:rPr lang="en-US">
                <a:ea typeface="Calibri"/>
                <a:cs typeface="Calibri"/>
              </a:rPr>
              <a:t> </a:t>
            </a:r>
            <a:r>
              <a:rPr lang="en-US" err="1">
                <a:ea typeface="Calibri"/>
                <a:cs typeface="Calibri"/>
              </a:rPr>
              <a:t>aan</a:t>
            </a:r>
            <a:r>
              <a:rPr lang="en-US">
                <a:ea typeface="Calibri"/>
                <a:cs typeface="Calibri"/>
              </a:rPr>
              <a:t> de slag met de </a:t>
            </a:r>
            <a:r>
              <a:rPr lang="en-US" err="1">
                <a:ea typeface="Calibri"/>
                <a:cs typeface="Calibri"/>
              </a:rPr>
              <a:t>resultaten</a:t>
            </a:r>
            <a:r>
              <a:rPr lang="en-US">
                <a:ea typeface="Calibri"/>
                <a:cs typeface="Calibri"/>
              </a:rPr>
              <a:t>.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CCD8FC4-9230-404C-888A-847EB70DE3D1}" type="slidenum">
              <a:rPr lang="nl-BE" smtClean="0"/>
              <a:t>10</a:t>
            </a:fld>
            <a:endParaRPr lang="nl-BE"/>
          </a:p>
        </p:txBody>
      </p:sp>
    </p:spTree>
    <p:extLst>
      <p:ext uri="{BB962C8B-B14F-4D97-AF65-F5344CB8AC3E}">
        <p14:creationId xmlns:p14="http://schemas.microsoft.com/office/powerpoint/2010/main" val="269782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hebben ervoor gekozen om de resultaten op dimensieniveau te berekeken en te publiceren. Eerst en vooral kunnen we deze dimensie scores bereken voor alle bewoners samen. Dit geeft een goed beeld van hoe bewoners over heel vlaanderen de kwaliteit van leven wonen en zorg beleven. Dimensiescores berekeken we door alle antwoorden van alle vragen onder een dimensie samen tetellen en te delen door het totaal antwoorden die werden gegeven. </a:t>
            </a:r>
          </a:p>
        </p:txBody>
      </p:sp>
      <p:sp>
        <p:nvSpPr>
          <p:cNvPr id="4" name="Tijdelijke aanduiding voor dianummer 3"/>
          <p:cNvSpPr>
            <a:spLocks noGrp="1"/>
          </p:cNvSpPr>
          <p:nvPr>
            <p:ph type="sldNum" sz="quarter" idx="5"/>
          </p:nvPr>
        </p:nvSpPr>
        <p:spPr/>
        <p:txBody>
          <a:bodyPr/>
          <a:lstStyle/>
          <a:p>
            <a:fld id="{0CCD8FC4-9230-404C-888A-847EB70DE3D1}" type="slidenum">
              <a:rPr lang="nl-BE" smtClean="0"/>
              <a:t>11</a:t>
            </a:fld>
            <a:endParaRPr lang="nl-BE"/>
          </a:p>
        </p:txBody>
      </p:sp>
    </p:spTree>
    <p:extLst>
      <p:ext uri="{BB962C8B-B14F-4D97-AF65-F5344CB8AC3E}">
        <p14:creationId xmlns:p14="http://schemas.microsoft.com/office/powerpoint/2010/main" val="727141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nl-NL"/>
              <a:t>Klik om stijl te bewerken</a:t>
            </a:r>
            <a:endParaRPr lang="en-US"/>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lvl1pPr algn="l">
              <a:defRPr/>
            </a:lvl1pPr>
          </a:lstStyle>
          <a:p>
            <a:fld id="{6EF9D03D-B634-464C-B766-F513D319C7F4}" type="datetimeFigureOut">
              <a:rPr lang="nl-BE" smtClean="0"/>
              <a:t>5/05/2026</a:t>
            </a:fld>
            <a:endParaRPr lang="nl-BE"/>
          </a:p>
        </p:txBody>
      </p:sp>
      <p:sp>
        <p:nvSpPr>
          <p:cNvPr id="6" name="Slide Number Placeholder 5"/>
          <p:cNvSpPr>
            <a:spLocks noGrp="1"/>
          </p:cNvSpPr>
          <p:nvPr>
            <p:ph type="sldNum" sz="quarter" idx="12"/>
          </p:nvPr>
        </p:nvSpPr>
        <p:spPr>
          <a:xfrm>
            <a:off x="10837334" y="6470704"/>
            <a:ext cx="973666" cy="274320"/>
          </a:xfrm>
          <a:prstGeom prst="rect">
            <a:avLst/>
          </a:prstGeom>
        </p:spPr>
        <p:txBody>
          <a:bodyPr/>
          <a:lstStyle/>
          <a:p>
            <a:fld id="{157E226E-9D88-47EF-8E53-D3812C6B5383}" type="slidenum">
              <a:rPr lang="nl-BE" smtClean="0"/>
              <a:t>‹nr.›</a:t>
            </a:fld>
            <a:endParaRPr lang="nl-BE"/>
          </a:p>
        </p:txBody>
      </p:sp>
    </p:spTree>
    <p:extLst>
      <p:ext uri="{BB962C8B-B14F-4D97-AF65-F5344CB8AC3E}">
        <p14:creationId xmlns:p14="http://schemas.microsoft.com/office/powerpoint/2010/main" val="2571633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nl-NL"/>
              <a:t>Klik om stijl te bewerken</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EF9D03D-B634-464C-B766-F513D319C7F4}" type="datetimeFigureOut">
              <a:rPr lang="nl-BE" smtClean="0"/>
              <a:t>5/05/2026</a:t>
            </a:fld>
            <a:endParaRPr lang="nl-BE"/>
          </a:p>
        </p:txBody>
      </p:sp>
      <p:sp>
        <p:nvSpPr>
          <p:cNvPr id="6" name="Footer Placeholder 5"/>
          <p:cNvSpPr>
            <a:spLocks noGrp="1"/>
          </p:cNvSpPr>
          <p:nvPr>
            <p:ph type="ftr" sz="quarter" idx="11"/>
          </p:nvPr>
        </p:nvSpPr>
        <p:spPr>
          <a:xfrm>
            <a:off x="4842932" y="6470704"/>
            <a:ext cx="5901458" cy="274320"/>
          </a:xfrm>
          <a:prstGeom prst="rect">
            <a:avLst/>
          </a:prstGeom>
        </p:spPr>
        <p:txBody>
          <a:bodyPr/>
          <a:lstStyle/>
          <a:p>
            <a:endParaRPr lang="nl-BE"/>
          </a:p>
        </p:txBody>
      </p:sp>
      <p:sp>
        <p:nvSpPr>
          <p:cNvPr id="7" name="Slide Number Placeholder 6"/>
          <p:cNvSpPr>
            <a:spLocks noGrp="1"/>
          </p:cNvSpPr>
          <p:nvPr>
            <p:ph type="sldNum" sz="quarter" idx="12"/>
          </p:nvPr>
        </p:nvSpPr>
        <p:spPr>
          <a:xfrm>
            <a:off x="10837334" y="6470704"/>
            <a:ext cx="973666" cy="274320"/>
          </a:xfrm>
          <a:prstGeom prst="rect">
            <a:avLst/>
          </a:prstGeom>
        </p:spPr>
        <p:txBody>
          <a:bodyPr/>
          <a:lstStyle/>
          <a:p>
            <a:fld id="{157E226E-9D88-47EF-8E53-D3812C6B5383}" type="slidenum">
              <a:rPr lang="nl-BE" smtClean="0"/>
              <a:t>‹nr.›</a:t>
            </a:fld>
            <a:endParaRPr lang="nl-BE"/>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98B10604-B26F-0825-5A0D-739E1659DEB3}"/>
              </a:ext>
            </a:extLst>
          </p:cNvPr>
          <p:cNvSpPr txBox="1"/>
          <p:nvPr userDrawn="1"/>
        </p:nvSpPr>
        <p:spPr>
          <a:xfrm>
            <a:off x="8386843" y="0"/>
            <a:ext cx="3805158" cy="4389425"/>
          </a:xfrm>
          <a:prstGeom prst="rect">
            <a:avLst/>
          </a:prstGeom>
          <a:solidFill>
            <a:schemeClr val="bg1"/>
          </a:solidFill>
        </p:spPr>
        <p:txBody>
          <a:bodyPr wrap="square" rtlCol="0">
            <a:spAutoFit/>
          </a:bodyPr>
          <a:lstStyle/>
          <a:p>
            <a:endParaRPr lang="nl-BE"/>
          </a:p>
        </p:txBody>
      </p:sp>
      <p:pic>
        <p:nvPicPr>
          <p:cNvPr id="3" name="Afbeelding 2" descr="Afbeelding met tekst, schermopname, Lettertype, logo&#10;&#10;Door AI gegenereerde inhoud is mogelijk onjuist.">
            <a:extLst>
              <a:ext uri="{FF2B5EF4-FFF2-40B4-BE49-F238E27FC236}">
                <a16:creationId xmlns:a16="http://schemas.microsoft.com/office/drawing/2014/main" id="{BD39649A-FEF4-0C3F-D8C3-FAA8F74921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791" y="6204698"/>
            <a:ext cx="4499404" cy="558861"/>
          </a:xfrm>
          <a:prstGeom prst="rect">
            <a:avLst/>
          </a:prstGeom>
        </p:spPr>
      </p:pic>
    </p:spTree>
    <p:extLst>
      <p:ext uri="{BB962C8B-B14F-4D97-AF65-F5344CB8AC3E}">
        <p14:creationId xmlns:p14="http://schemas.microsoft.com/office/powerpoint/2010/main" val="93867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97F25-2B72-4A33-A9D2-BBB41CA95DED}"/>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263F2231-8A85-4268-AF5E-A7D6319B8A17}"/>
              </a:ext>
            </a:extLst>
          </p:cNvPr>
          <p:cNvSpPr>
            <a:spLocks noGrp="1"/>
          </p:cNvSpPr>
          <p:nvPr>
            <p:ph type="dt" sz="half" idx="10"/>
          </p:nvPr>
        </p:nvSpPr>
        <p:spPr/>
        <p:txBody>
          <a:bodyPr/>
          <a:lstStyle/>
          <a:p>
            <a:fld id="{6EF9D03D-B634-464C-B766-F513D319C7F4}" type="datetimeFigureOut">
              <a:rPr lang="nl-BE" smtClean="0"/>
              <a:t>5/05/2026</a:t>
            </a:fld>
            <a:endParaRPr lang="nl-BE"/>
          </a:p>
        </p:txBody>
      </p:sp>
      <p:sp>
        <p:nvSpPr>
          <p:cNvPr id="4" name="Tijdelijke aanduiding voor voettekst 3">
            <a:extLst>
              <a:ext uri="{FF2B5EF4-FFF2-40B4-BE49-F238E27FC236}">
                <a16:creationId xmlns:a16="http://schemas.microsoft.com/office/drawing/2014/main" id="{F532C011-2845-4629-9E9E-5D0A7187126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ECA3E84C-E7E3-4C2C-AF86-592E1F4B1656}"/>
              </a:ext>
            </a:extLst>
          </p:cNvPr>
          <p:cNvSpPr>
            <a:spLocks noGrp="1"/>
          </p:cNvSpPr>
          <p:nvPr>
            <p:ph type="sldNum" sz="quarter" idx="12"/>
          </p:nvPr>
        </p:nvSpPr>
        <p:spPr/>
        <p:txBody>
          <a:bodyPr/>
          <a:lstStyle/>
          <a:p>
            <a:fld id="{157E226E-9D88-47EF-8E53-D3812C6B5383}" type="slidenum">
              <a:rPr lang="nl-BE" smtClean="0"/>
              <a:t>‹nr.›</a:t>
            </a:fld>
            <a:endParaRPr lang="nl-BE"/>
          </a:p>
        </p:txBody>
      </p:sp>
      <p:sp>
        <p:nvSpPr>
          <p:cNvPr id="6" name="Content Placeholder 2">
            <a:extLst>
              <a:ext uri="{FF2B5EF4-FFF2-40B4-BE49-F238E27FC236}">
                <a16:creationId xmlns:a16="http://schemas.microsoft.com/office/drawing/2014/main" id="{F74BF0EE-0647-4993-8A37-6D82491907D5}"/>
              </a:ext>
            </a:extLst>
          </p:cNvPr>
          <p:cNvSpPr>
            <a:spLocks noGrp="1"/>
          </p:cNvSpPr>
          <p:nvPr>
            <p:ph sz="half" idx="1"/>
          </p:nvPr>
        </p:nvSpPr>
        <p:spPr>
          <a:xfrm>
            <a:off x="149709" y="3123948"/>
            <a:ext cx="3902979" cy="32386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Content Placeholder 2">
            <a:extLst>
              <a:ext uri="{FF2B5EF4-FFF2-40B4-BE49-F238E27FC236}">
                <a16:creationId xmlns:a16="http://schemas.microsoft.com/office/drawing/2014/main" id="{48F2CC14-6625-4178-8359-DE57BEF1AD20}"/>
              </a:ext>
            </a:extLst>
          </p:cNvPr>
          <p:cNvSpPr>
            <a:spLocks noGrp="1"/>
          </p:cNvSpPr>
          <p:nvPr>
            <p:ph sz="half" idx="13"/>
          </p:nvPr>
        </p:nvSpPr>
        <p:spPr>
          <a:xfrm>
            <a:off x="4144510" y="3123948"/>
            <a:ext cx="3902979" cy="32386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Content Placeholder 2">
            <a:extLst>
              <a:ext uri="{FF2B5EF4-FFF2-40B4-BE49-F238E27FC236}">
                <a16:creationId xmlns:a16="http://schemas.microsoft.com/office/drawing/2014/main" id="{01E0EA91-DE50-4608-AE2F-BF12083600A1}"/>
              </a:ext>
            </a:extLst>
          </p:cNvPr>
          <p:cNvSpPr>
            <a:spLocks noGrp="1"/>
          </p:cNvSpPr>
          <p:nvPr>
            <p:ph sz="half" idx="14"/>
          </p:nvPr>
        </p:nvSpPr>
        <p:spPr>
          <a:xfrm>
            <a:off x="8139312" y="3123948"/>
            <a:ext cx="3902979" cy="32386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ext Placeholder 2">
            <a:extLst>
              <a:ext uri="{FF2B5EF4-FFF2-40B4-BE49-F238E27FC236}">
                <a16:creationId xmlns:a16="http://schemas.microsoft.com/office/drawing/2014/main" id="{53F65651-3F38-47C0-B347-C366F9D8F612}"/>
              </a:ext>
            </a:extLst>
          </p:cNvPr>
          <p:cNvSpPr>
            <a:spLocks noGrp="1"/>
          </p:cNvSpPr>
          <p:nvPr>
            <p:ph type="body" idx="15"/>
          </p:nvPr>
        </p:nvSpPr>
        <p:spPr>
          <a:xfrm>
            <a:off x="149709" y="2192910"/>
            <a:ext cx="3902979"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ext Placeholder 2">
            <a:extLst>
              <a:ext uri="{FF2B5EF4-FFF2-40B4-BE49-F238E27FC236}">
                <a16:creationId xmlns:a16="http://schemas.microsoft.com/office/drawing/2014/main" id="{93920538-4559-4032-882E-B76EDFA68430}"/>
              </a:ext>
            </a:extLst>
          </p:cNvPr>
          <p:cNvSpPr>
            <a:spLocks noGrp="1"/>
          </p:cNvSpPr>
          <p:nvPr>
            <p:ph type="body" idx="16"/>
          </p:nvPr>
        </p:nvSpPr>
        <p:spPr>
          <a:xfrm>
            <a:off x="4144509" y="2203393"/>
            <a:ext cx="3902979"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1" name="Text Placeholder 2">
            <a:extLst>
              <a:ext uri="{FF2B5EF4-FFF2-40B4-BE49-F238E27FC236}">
                <a16:creationId xmlns:a16="http://schemas.microsoft.com/office/drawing/2014/main" id="{C3EC1734-3D6B-413D-A9AA-9DDB7A1BBCB9}"/>
              </a:ext>
            </a:extLst>
          </p:cNvPr>
          <p:cNvSpPr>
            <a:spLocks noGrp="1"/>
          </p:cNvSpPr>
          <p:nvPr>
            <p:ph type="body" idx="17"/>
          </p:nvPr>
        </p:nvSpPr>
        <p:spPr>
          <a:xfrm>
            <a:off x="8139312" y="2192910"/>
            <a:ext cx="3902979"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2725399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nl-NL"/>
              <a:t>Klik om stijl te bewerken</a:t>
            </a:r>
            <a:endParaRPr lang="en-US"/>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lvl1pPr algn="l">
              <a:defRPr/>
            </a:lvl1pPr>
          </a:lstStyle>
          <a:p>
            <a:fld id="{6EF9D03D-B634-464C-B766-F513D319C7F4}" type="datetimeFigureOut">
              <a:rPr lang="nl-BE" smtClean="0"/>
              <a:t>5/05/2026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57E226E-9D88-47EF-8E53-D3812C6B5383}" type="slidenum">
              <a:rPr lang="nl-BE" smtClean="0"/>
              <a:t>‹nr.›</a:t>
            </a:fld>
            <a:endParaRPr lang="nl-BE"/>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BFD52BAD-29C9-45D3-C129-5663AB5B5E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450" b="20585"/>
          <a:stretch/>
        </p:blipFill>
        <p:spPr>
          <a:xfrm>
            <a:off x="-7088" y="0"/>
            <a:ext cx="12199088" cy="4389425"/>
          </a:xfrm>
          <a:prstGeom prst="rect">
            <a:avLst/>
          </a:prstGeom>
        </p:spPr>
      </p:pic>
      <p:sp>
        <p:nvSpPr>
          <p:cNvPr id="21" name="Tekstvak 20">
            <a:extLst>
              <a:ext uri="{FF2B5EF4-FFF2-40B4-BE49-F238E27FC236}">
                <a16:creationId xmlns:a16="http://schemas.microsoft.com/office/drawing/2014/main" id="{EEA74F71-74AF-C8B5-4207-BB02E437AB0E}"/>
              </a:ext>
            </a:extLst>
          </p:cNvPr>
          <p:cNvSpPr txBox="1"/>
          <p:nvPr userDrawn="1"/>
        </p:nvSpPr>
        <p:spPr>
          <a:xfrm>
            <a:off x="8610599" y="0"/>
            <a:ext cx="3581401" cy="4389425"/>
          </a:xfrm>
          <a:prstGeom prst="rect">
            <a:avLst/>
          </a:prstGeom>
          <a:solidFill>
            <a:schemeClr val="bg1"/>
          </a:solidFill>
        </p:spPr>
        <p:txBody>
          <a:bodyPr wrap="square" rtlCol="0">
            <a:spAutoFit/>
          </a:bodyPr>
          <a:lstStyle/>
          <a:p>
            <a:endParaRPr lang="nl-BE"/>
          </a:p>
        </p:txBody>
      </p:sp>
      <p:pic>
        <p:nvPicPr>
          <p:cNvPr id="22" name="Graphic 21">
            <a:extLst>
              <a:ext uri="{FF2B5EF4-FFF2-40B4-BE49-F238E27FC236}">
                <a16:creationId xmlns:a16="http://schemas.microsoft.com/office/drawing/2014/main" id="{C483880E-C6B6-0D19-6100-E55EE1762DE2}"/>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73208"/>
          <a:stretch/>
        </p:blipFill>
        <p:spPr>
          <a:xfrm>
            <a:off x="8944052" y="536423"/>
            <a:ext cx="3600676" cy="3546050"/>
          </a:xfrm>
          <a:prstGeom prst="rect">
            <a:avLst/>
          </a:prstGeom>
        </p:spPr>
      </p:pic>
      <p:pic>
        <p:nvPicPr>
          <p:cNvPr id="7170" name="Picture 2">
            <a:extLst>
              <a:ext uri="{FF2B5EF4-FFF2-40B4-BE49-F238E27FC236}">
                <a16:creationId xmlns:a16="http://schemas.microsoft.com/office/drawing/2014/main" id="{EF256BCB-35A8-4590-7B26-EABB5F4CBE9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16472" y="6321577"/>
            <a:ext cx="1464975" cy="55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549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nl-NL"/>
              <a:t>Klik om stijl te bewerken</a:t>
            </a:r>
            <a:endParaRPr lang="en-US"/>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lvl1pPr algn="l">
              <a:defRPr/>
            </a:lvl1pPr>
          </a:lstStyle>
          <a:p>
            <a:fld id="{6EF9D03D-B634-464C-B766-F513D319C7F4}" type="datetimeFigureOut">
              <a:rPr lang="nl-BE" smtClean="0"/>
              <a:t>5/05/2026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57E226E-9D88-47EF-8E53-D3812C6B5383}" type="slidenum">
              <a:rPr lang="nl-BE" smtClean="0"/>
              <a:t>‹nr.›</a:t>
            </a:fld>
            <a:endParaRPr lang="nl-BE"/>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BFD52BAD-29C9-45D3-C129-5663AB5B5E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450" b="20585"/>
          <a:stretch/>
        </p:blipFill>
        <p:spPr>
          <a:xfrm>
            <a:off x="-7088" y="0"/>
            <a:ext cx="12199088" cy="4389425"/>
          </a:xfrm>
          <a:prstGeom prst="rect">
            <a:avLst/>
          </a:prstGeom>
        </p:spPr>
      </p:pic>
      <p:sp>
        <p:nvSpPr>
          <p:cNvPr id="21" name="Tekstvak 20">
            <a:extLst>
              <a:ext uri="{FF2B5EF4-FFF2-40B4-BE49-F238E27FC236}">
                <a16:creationId xmlns:a16="http://schemas.microsoft.com/office/drawing/2014/main" id="{EEA74F71-74AF-C8B5-4207-BB02E437AB0E}"/>
              </a:ext>
            </a:extLst>
          </p:cNvPr>
          <p:cNvSpPr txBox="1"/>
          <p:nvPr userDrawn="1"/>
        </p:nvSpPr>
        <p:spPr>
          <a:xfrm>
            <a:off x="8610599" y="0"/>
            <a:ext cx="3581401" cy="4389425"/>
          </a:xfrm>
          <a:prstGeom prst="rect">
            <a:avLst/>
          </a:prstGeom>
          <a:solidFill>
            <a:schemeClr val="bg1"/>
          </a:solidFill>
        </p:spPr>
        <p:txBody>
          <a:bodyPr wrap="square" rtlCol="0">
            <a:spAutoFit/>
          </a:bodyPr>
          <a:lstStyle/>
          <a:p>
            <a:endParaRPr lang="nl-BE"/>
          </a:p>
        </p:txBody>
      </p:sp>
      <p:pic>
        <p:nvPicPr>
          <p:cNvPr id="22" name="Graphic 21">
            <a:extLst>
              <a:ext uri="{FF2B5EF4-FFF2-40B4-BE49-F238E27FC236}">
                <a16:creationId xmlns:a16="http://schemas.microsoft.com/office/drawing/2014/main" id="{C483880E-C6B6-0D19-6100-E55EE1762DE2}"/>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73208"/>
          <a:stretch/>
        </p:blipFill>
        <p:spPr>
          <a:xfrm>
            <a:off x="8944052" y="536423"/>
            <a:ext cx="3600676" cy="3546050"/>
          </a:xfrm>
          <a:prstGeom prst="rect">
            <a:avLst/>
          </a:prstGeom>
        </p:spPr>
      </p:pic>
      <p:pic>
        <p:nvPicPr>
          <p:cNvPr id="7170" name="Picture 2">
            <a:extLst>
              <a:ext uri="{FF2B5EF4-FFF2-40B4-BE49-F238E27FC236}">
                <a16:creationId xmlns:a16="http://schemas.microsoft.com/office/drawing/2014/main" id="{EF256BCB-35A8-4590-7B26-EABB5F4CBE9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16472" y="6321577"/>
            <a:ext cx="1464975" cy="55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059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EF9D03D-B634-464C-B766-F513D319C7F4}" type="datetimeFigureOut">
              <a:rPr lang="nl-BE" smtClean="0"/>
              <a:t>5/05/2026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57E226E-9D88-47EF-8E53-D3812C6B5383}" type="slidenum">
              <a:rPr lang="nl-BE" smtClean="0"/>
              <a:t>‹nr.›</a:t>
            </a:fld>
            <a:endParaRPr lang="nl-BE"/>
          </a:p>
        </p:txBody>
      </p:sp>
      <p:pic>
        <p:nvPicPr>
          <p:cNvPr id="9" name="Afbeelding 8">
            <a:extLst>
              <a:ext uri="{FF2B5EF4-FFF2-40B4-BE49-F238E27FC236}">
                <a16:creationId xmlns:a16="http://schemas.microsoft.com/office/drawing/2014/main" id="{F920B037-37A3-D6F4-575A-13DADD69DBAB}"/>
              </a:ext>
            </a:extLst>
          </p:cNvPr>
          <p:cNvPicPr>
            <a:picLocks noChangeAspect="1"/>
          </p:cNvPicPr>
          <p:nvPr userDrawn="1"/>
        </p:nvPicPr>
        <p:blipFill rotWithShape="1">
          <a:blip r:embed="rId2"/>
          <a:srcRect r="23162"/>
          <a:stretch/>
        </p:blipFill>
        <p:spPr>
          <a:xfrm>
            <a:off x="11545702" y="6007608"/>
            <a:ext cx="646298" cy="850392"/>
          </a:xfrm>
          <a:prstGeom prst="rect">
            <a:avLst/>
          </a:prstGeom>
        </p:spPr>
      </p:pic>
    </p:spTree>
    <p:extLst>
      <p:ext uri="{BB962C8B-B14F-4D97-AF65-F5344CB8AC3E}">
        <p14:creationId xmlns:p14="http://schemas.microsoft.com/office/powerpoint/2010/main" val="3156672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97F25-2B72-4A33-A9D2-BBB41CA95DED}"/>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263F2231-8A85-4268-AF5E-A7D6319B8A17}"/>
              </a:ext>
            </a:extLst>
          </p:cNvPr>
          <p:cNvSpPr>
            <a:spLocks noGrp="1"/>
          </p:cNvSpPr>
          <p:nvPr>
            <p:ph type="dt" sz="half" idx="10"/>
          </p:nvPr>
        </p:nvSpPr>
        <p:spPr/>
        <p:txBody>
          <a:bodyPr/>
          <a:lstStyle/>
          <a:p>
            <a:fld id="{6EF9D03D-B634-464C-B766-F513D319C7F4}" type="datetimeFigureOut">
              <a:rPr lang="nl-BE" smtClean="0"/>
              <a:t>5/05/2026</a:t>
            </a:fld>
            <a:endParaRPr lang="nl-BE"/>
          </a:p>
        </p:txBody>
      </p:sp>
      <p:sp>
        <p:nvSpPr>
          <p:cNvPr id="4" name="Tijdelijke aanduiding voor voettekst 3">
            <a:extLst>
              <a:ext uri="{FF2B5EF4-FFF2-40B4-BE49-F238E27FC236}">
                <a16:creationId xmlns:a16="http://schemas.microsoft.com/office/drawing/2014/main" id="{F532C011-2845-4629-9E9E-5D0A7187126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ECA3E84C-E7E3-4C2C-AF86-592E1F4B1656}"/>
              </a:ext>
            </a:extLst>
          </p:cNvPr>
          <p:cNvSpPr>
            <a:spLocks noGrp="1"/>
          </p:cNvSpPr>
          <p:nvPr>
            <p:ph type="sldNum" sz="quarter" idx="12"/>
          </p:nvPr>
        </p:nvSpPr>
        <p:spPr/>
        <p:txBody>
          <a:bodyPr/>
          <a:lstStyle/>
          <a:p>
            <a:fld id="{157E226E-9D88-47EF-8E53-D3812C6B5383}" type="slidenum">
              <a:rPr lang="nl-BE" smtClean="0"/>
              <a:t>‹nr.›</a:t>
            </a:fld>
            <a:endParaRPr lang="nl-BE"/>
          </a:p>
        </p:txBody>
      </p:sp>
      <p:sp>
        <p:nvSpPr>
          <p:cNvPr id="6" name="Content Placeholder 2">
            <a:extLst>
              <a:ext uri="{FF2B5EF4-FFF2-40B4-BE49-F238E27FC236}">
                <a16:creationId xmlns:a16="http://schemas.microsoft.com/office/drawing/2014/main" id="{F74BF0EE-0647-4993-8A37-6D82491907D5}"/>
              </a:ext>
            </a:extLst>
          </p:cNvPr>
          <p:cNvSpPr>
            <a:spLocks noGrp="1"/>
          </p:cNvSpPr>
          <p:nvPr>
            <p:ph sz="half" idx="1"/>
          </p:nvPr>
        </p:nvSpPr>
        <p:spPr>
          <a:xfrm>
            <a:off x="149709" y="3123948"/>
            <a:ext cx="3902979" cy="32386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Content Placeholder 2">
            <a:extLst>
              <a:ext uri="{FF2B5EF4-FFF2-40B4-BE49-F238E27FC236}">
                <a16:creationId xmlns:a16="http://schemas.microsoft.com/office/drawing/2014/main" id="{48F2CC14-6625-4178-8359-DE57BEF1AD20}"/>
              </a:ext>
            </a:extLst>
          </p:cNvPr>
          <p:cNvSpPr>
            <a:spLocks noGrp="1"/>
          </p:cNvSpPr>
          <p:nvPr>
            <p:ph sz="half" idx="13"/>
          </p:nvPr>
        </p:nvSpPr>
        <p:spPr>
          <a:xfrm>
            <a:off x="4144510" y="3123948"/>
            <a:ext cx="3902979" cy="32386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Content Placeholder 2">
            <a:extLst>
              <a:ext uri="{FF2B5EF4-FFF2-40B4-BE49-F238E27FC236}">
                <a16:creationId xmlns:a16="http://schemas.microsoft.com/office/drawing/2014/main" id="{01E0EA91-DE50-4608-AE2F-BF12083600A1}"/>
              </a:ext>
            </a:extLst>
          </p:cNvPr>
          <p:cNvSpPr>
            <a:spLocks noGrp="1"/>
          </p:cNvSpPr>
          <p:nvPr>
            <p:ph sz="half" idx="14"/>
          </p:nvPr>
        </p:nvSpPr>
        <p:spPr>
          <a:xfrm>
            <a:off x="8139312" y="3123948"/>
            <a:ext cx="3902979" cy="32386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ext Placeholder 2">
            <a:extLst>
              <a:ext uri="{FF2B5EF4-FFF2-40B4-BE49-F238E27FC236}">
                <a16:creationId xmlns:a16="http://schemas.microsoft.com/office/drawing/2014/main" id="{53F65651-3F38-47C0-B347-C366F9D8F612}"/>
              </a:ext>
            </a:extLst>
          </p:cNvPr>
          <p:cNvSpPr>
            <a:spLocks noGrp="1"/>
          </p:cNvSpPr>
          <p:nvPr>
            <p:ph type="body" idx="15"/>
          </p:nvPr>
        </p:nvSpPr>
        <p:spPr>
          <a:xfrm>
            <a:off x="149709" y="2192910"/>
            <a:ext cx="3902979"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ext Placeholder 2">
            <a:extLst>
              <a:ext uri="{FF2B5EF4-FFF2-40B4-BE49-F238E27FC236}">
                <a16:creationId xmlns:a16="http://schemas.microsoft.com/office/drawing/2014/main" id="{93920538-4559-4032-882E-B76EDFA68430}"/>
              </a:ext>
            </a:extLst>
          </p:cNvPr>
          <p:cNvSpPr>
            <a:spLocks noGrp="1"/>
          </p:cNvSpPr>
          <p:nvPr>
            <p:ph type="body" idx="16"/>
          </p:nvPr>
        </p:nvSpPr>
        <p:spPr>
          <a:xfrm>
            <a:off x="4144509" y="2203393"/>
            <a:ext cx="3902979"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1" name="Text Placeholder 2">
            <a:extLst>
              <a:ext uri="{FF2B5EF4-FFF2-40B4-BE49-F238E27FC236}">
                <a16:creationId xmlns:a16="http://schemas.microsoft.com/office/drawing/2014/main" id="{C3EC1734-3D6B-413D-A9AA-9DDB7A1BBCB9}"/>
              </a:ext>
            </a:extLst>
          </p:cNvPr>
          <p:cNvSpPr>
            <a:spLocks noGrp="1"/>
          </p:cNvSpPr>
          <p:nvPr>
            <p:ph type="body" idx="17"/>
          </p:nvPr>
        </p:nvSpPr>
        <p:spPr>
          <a:xfrm>
            <a:off x="8139312" y="2192910"/>
            <a:ext cx="3902979"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913819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nl-NL"/>
              <a:t>Klik om stijl te bewerken</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EF9D03D-B634-464C-B766-F513D319C7F4}" type="datetimeFigureOut">
              <a:rPr lang="nl-BE" smtClean="0"/>
              <a:t>5/05/2026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57E226E-9D88-47EF-8E53-D3812C6B5383}" type="slidenum">
              <a:rPr lang="nl-BE" smtClean="0"/>
              <a:t>‹nr.›</a:t>
            </a:fld>
            <a:endParaRPr lang="nl-BE"/>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8771FDD4-45B9-83B4-9667-D8063E9DF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450" b="20585"/>
          <a:stretch/>
        </p:blipFill>
        <p:spPr>
          <a:xfrm>
            <a:off x="-7088" y="0"/>
            <a:ext cx="12199088" cy="4571999"/>
          </a:xfrm>
          <a:prstGeom prst="rect">
            <a:avLst/>
          </a:prstGeom>
        </p:spPr>
      </p:pic>
      <p:pic>
        <p:nvPicPr>
          <p:cNvPr id="12" name="Picture 2">
            <a:extLst>
              <a:ext uri="{FF2B5EF4-FFF2-40B4-BE49-F238E27FC236}">
                <a16:creationId xmlns:a16="http://schemas.microsoft.com/office/drawing/2014/main" id="{15EA89C6-5A59-2804-EE83-A6876CDF881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16472" y="6321577"/>
            <a:ext cx="1464975" cy="578046"/>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BC0BAF78-2C96-D4A5-3830-33D3244D338F}"/>
              </a:ext>
            </a:extLst>
          </p:cNvPr>
          <p:cNvSpPr txBox="1"/>
          <p:nvPr userDrawn="1"/>
        </p:nvSpPr>
        <p:spPr>
          <a:xfrm>
            <a:off x="8515927" y="0"/>
            <a:ext cx="3683161" cy="4619526"/>
          </a:xfrm>
          <a:prstGeom prst="rect">
            <a:avLst/>
          </a:prstGeom>
          <a:solidFill>
            <a:schemeClr val="bg1"/>
          </a:solidFill>
        </p:spPr>
        <p:txBody>
          <a:bodyPr wrap="square" rtlCol="0">
            <a:spAutoFit/>
          </a:bodyPr>
          <a:lstStyle/>
          <a:p>
            <a:endParaRPr lang="nl-BE"/>
          </a:p>
        </p:txBody>
      </p:sp>
      <p:pic>
        <p:nvPicPr>
          <p:cNvPr id="14" name="Graphic 13">
            <a:extLst>
              <a:ext uri="{FF2B5EF4-FFF2-40B4-BE49-F238E27FC236}">
                <a16:creationId xmlns:a16="http://schemas.microsoft.com/office/drawing/2014/main" id="{F4D3421D-E5AA-4B89-FBDF-355A0740BF47}"/>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r="73208"/>
          <a:stretch/>
        </p:blipFill>
        <p:spPr>
          <a:xfrm>
            <a:off x="8944052" y="536422"/>
            <a:ext cx="3600676" cy="3693545"/>
          </a:xfrm>
          <a:prstGeom prst="rect">
            <a:avLst/>
          </a:prstGeom>
        </p:spPr>
      </p:pic>
    </p:spTree>
    <p:extLst>
      <p:ext uri="{BB962C8B-B14F-4D97-AF65-F5344CB8AC3E}">
        <p14:creationId xmlns:p14="http://schemas.microsoft.com/office/powerpoint/2010/main" val="2723938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nl-NL"/>
              <a:t>Klik om stijl te bewerken</a:t>
            </a:r>
            <a:endParaRPr lang="en-US"/>
          </a:p>
        </p:txBody>
      </p:sp>
      <p:sp>
        <p:nvSpPr>
          <p:cNvPr id="3" name="Content Placeholder 2"/>
          <p:cNvSpPr>
            <a:spLocks noGrp="1"/>
          </p:cNvSpPr>
          <p:nvPr>
            <p:ph sz="half" idx="1"/>
          </p:nvPr>
        </p:nvSpPr>
        <p:spPr>
          <a:xfrm>
            <a:off x="1024128"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6EF9D03D-B634-464C-B766-F513D319C7F4}" type="datetimeFigureOut">
              <a:rPr lang="nl-BE" smtClean="0"/>
              <a:t>5/05/2026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157E226E-9D88-47EF-8E53-D3812C6B5383}" type="slidenum">
              <a:rPr lang="nl-BE" smtClean="0"/>
              <a:t>‹nr.›</a:t>
            </a:fld>
            <a:endParaRPr lang="nl-BE"/>
          </a:p>
        </p:txBody>
      </p:sp>
      <p:pic>
        <p:nvPicPr>
          <p:cNvPr id="10" name="Afbeelding 9">
            <a:extLst>
              <a:ext uri="{FF2B5EF4-FFF2-40B4-BE49-F238E27FC236}">
                <a16:creationId xmlns:a16="http://schemas.microsoft.com/office/drawing/2014/main" id="{40B7CFD0-31F9-0761-F75E-C35C3DE26B47}"/>
              </a:ext>
            </a:extLst>
          </p:cNvPr>
          <p:cNvPicPr>
            <a:picLocks noChangeAspect="1"/>
          </p:cNvPicPr>
          <p:nvPr userDrawn="1"/>
        </p:nvPicPr>
        <p:blipFill rotWithShape="1">
          <a:blip r:embed="rId2"/>
          <a:srcRect r="23162"/>
          <a:stretch/>
        </p:blipFill>
        <p:spPr>
          <a:xfrm>
            <a:off x="11545702" y="6007608"/>
            <a:ext cx="646298" cy="850392"/>
          </a:xfrm>
          <a:prstGeom prst="rect">
            <a:avLst/>
          </a:prstGeom>
        </p:spPr>
      </p:pic>
    </p:spTree>
    <p:extLst>
      <p:ext uri="{BB962C8B-B14F-4D97-AF65-F5344CB8AC3E}">
        <p14:creationId xmlns:p14="http://schemas.microsoft.com/office/powerpoint/2010/main" val="1311626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nl-NL"/>
              <a:t>Klik om stijl te bewerken</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nl-NL"/>
              <a:t>Klikken om de tekststijl van het model te bewerken</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6EF9D03D-B634-464C-B766-F513D319C7F4}" type="datetimeFigureOut">
              <a:rPr lang="nl-BE" smtClean="0"/>
              <a:t>5/05/2026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157E226E-9D88-47EF-8E53-D3812C6B5383}" type="slidenum">
              <a:rPr lang="nl-BE" smtClean="0"/>
              <a:t>‹nr.›</a:t>
            </a:fld>
            <a:endParaRPr lang="nl-BE"/>
          </a:p>
        </p:txBody>
      </p:sp>
      <p:pic>
        <p:nvPicPr>
          <p:cNvPr id="12" name="Afbeelding 11">
            <a:extLst>
              <a:ext uri="{FF2B5EF4-FFF2-40B4-BE49-F238E27FC236}">
                <a16:creationId xmlns:a16="http://schemas.microsoft.com/office/drawing/2014/main" id="{064FE7BE-E842-B940-D18E-7EED02278A9B}"/>
              </a:ext>
            </a:extLst>
          </p:cNvPr>
          <p:cNvPicPr>
            <a:picLocks noChangeAspect="1"/>
          </p:cNvPicPr>
          <p:nvPr userDrawn="1"/>
        </p:nvPicPr>
        <p:blipFill rotWithShape="1">
          <a:blip r:embed="rId2"/>
          <a:srcRect r="23162"/>
          <a:stretch/>
        </p:blipFill>
        <p:spPr>
          <a:xfrm>
            <a:off x="11545702" y="6007608"/>
            <a:ext cx="646298" cy="850392"/>
          </a:xfrm>
          <a:prstGeom prst="rect">
            <a:avLst/>
          </a:prstGeom>
        </p:spPr>
      </p:pic>
    </p:spTree>
    <p:extLst>
      <p:ext uri="{BB962C8B-B14F-4D97-AF65-F5344CB8AC3E}">
        <p14:creationId xmlns:p14="http://schemas.microsoft.com/office/powerpoint/2010/main" val="246584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6EF9D03D-B634-464C-B766-F513D319C7F4}" type="datetimeFigureOut">
              <a:rPr lang="nl-BE" smtClean="0"/>
              <a:t>5/05/2026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157E226E-9D88-47EF-8E53-D3812C6B5383}" type="slidenum">
              <a:rPr lang="nl-BE" smtClean="0"/>
              <a:t>‹nr.›</a:t>
            </a:fld>
            <a:endParaRPr lang="nl-BE"/>
          </a:p>
        </p:txBody>
      </p:sp>
      <p:pic>
        <p:nvPicPr>
          <p:cNvPr id="8" name="Afbeelding 7">
            <a:extLst>
              <a:ext uri="{FF2B5EF4-FFF2-40B4-BE49-F238E27FC236}">
                <a16:creationId xmlns:a16="http://schemas.microsoft.com/office/drawing/2014/main" id="{1656D536-7919-A2DF-93E1-C66DF13E1897}"/>
              </a:ext>
            </a:extLst>
          </p:cNvPr>
          <p:cNvPicPr>
            <a:picLocks noChangeAspect="1"/>
          </p:cNvPicPr>
          <p:nvPr userDrawn="1"/>
        </p:nvPicPr>
        <p:blipFill rotWithShape="1">
          <a:blip r:embed="rId2"/>
          <a:srcRect r="23162"/>
          <a:stretch/>
        </p:blipFill>
        <p:spPr>
          <a:xfrm>
            <a:off x="11545702" y="6007608"/>
            <a:ext cx="646298" cy="850392"/>
          </a:xfrm>
          <a:prstGeom prst="rect">
            <a:avLst/>
          </a:prstGeom>
        </p:spPr>
      </p:pic>
    </p:spTree>
    <p:extLst>
      <p:ext uri="{BB962C8B-B14F-4D97-AF65-F5344CB8AC3E}">
        <p14:creationId xmlns:p14="http://schemas.microsoft.com/office/powerpoint/2010/main" val="3133028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EF9D03D-B634-464C-B766-F513D319C7F4}" type="datetimeFigureOut">
              <a:rPr lang="nl-BE" smtClean="0"/>
              <a:t>5/05/2026</a:t>
            </a:fld>
            <a:endParaRPr lang="nl-BE"/>
          </a:p>
        </p:txBody>
      </p:sp>
      <p:sp>
        <p:nvSpPr>
          <p:cNvPr id="5" name="Footer Placeholder 4"/>
          <p:cNvSpPr>
            <a:spLocks noGrp="1"/>
          </p:cNvSpPr>
          <p:nvPr>
            <p:ph type="ftr" sz="quarter" idx="11"/>
          </p:nvPr>
        </p:nvSpPr>
        <p:spPr>
          <a:xfrm>
            <a:off x="4842932" y="6470704"/>
            <a:ext cx="5901458" cy="274320"/>
          </a:xfrm>
          <a:prstGeom prst="rect">
            <a:avLst/>
          </a:prstGeom>
        </p:spPr>
        <p:txBody>
          <a:bodyPr/>
          <a:lstStyle/>
          <a:p>
            <a:endParaRPr lang="nl-BE"/>
          </a:p>
        </p:txBody>
      </p:sp>
      <p:sp>
        <p:nvSpPr>
          <p:cNvPr id="6" name="Slide Number Placeholder 5"/>
          <p:cNvSpPr>
            <a:spLocks noGrp="1"/>
          </p:cNvSpPr>
          <p:nvPr>
            <p:ph type="sldNum" sz="quarter" idx="12"/>
          </p:nvPr>
        </p:nvSpPr>
        <p:spPr>
          <a:xfrm>
            <a:off x="10837334" y="6470704"/>
            <a:ext cx="973666" cy="274320"/>
          </a:xfrm>
          <a:prstGeom prst="rect">
            <a:avLst/>
          </a:prstGeom>
        </p:spPr>
        <p:txBody>
          <a:bodyPr/>
          <a:lstStyle/>
          <a:p>
            <a:fld id="{157E226E-9D88-47EF-8E53-D3812C6B5383}" type="slidenum">
              <a:rPr lang="nl-BE" smtClean="0"/>
              <a:t>‹nr.›</a:t>
            </a:fld>
            <a:endParaRPr lang="nl-BE"/>
          </a:p>
        </p:txBody>
      </p:sp>
      <p:pic>
        <p:nvPicPr>
          <p:cNvPr id="15" name="Afbeelding 14" descr="Afbeelding met tekst, schermopname, Lettertype, logo&#10;&#10;Door AI gegenereerde inhoud is mogelijk onjuist.">
            <a:extLst>
              <a:ext uri="{FF2B5EF4-FFF2-40B4-BE49-F238E27FC236}">
                <a16:creationId xmlns:a16="http://schemas.microsoft.com/office/drawing/2014/main" id="{C8943BE5-204F-4444-C4EF-C0CCC678E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791" y="6204698"/>
            <a:ext cx="4499404" cy="558861"/>
          </a:xfrm>
          <a:prstGeom prst="rect">
            <a:avLst/>
          </a:prstGeom>
        </p:spPr>
      </p:pic>
    </p:spTree>
    <p:extLst>
      <p:ext uri="{BB962C8B-B14F-4D97-AF65-F5344CB8AC3E}">
        <p14:creationId xmlns:p14="http://schemas.microsoft.com/office/powerpoint/2010/main" val="533004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F9D03D-B634-464C-B766-F513D319C7F4}" type="datetimeFigureOut">
              <a:rPr lang="nl-BE" smtClean="0"/>
              <a:t>5/05/2026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157E226E-9D88-47EF-8E53-D3812C6B5383}" type="slidenum">
              <a:rPr lang="nl-BE" smtClean="0"/>
              <a:t>‹nr.›</a:t>
            </a:fld>
            <a:endParaRPr lang="nl-BE"/>
          </a:p>
        </p:txBody>
      </p:sp>
      <p:pic>
        <p:nvPicPr>
          <p:cNvPr id="7" name="Afbeelding 6">
            <a:extLst>
              <a:ext uri="{FF2B5EF4-FFF2-40B4-BE49-F238E27FC236}">
                <a16:creationId xmlns:a16="http://schemas.microsoft.com/office/drawing/2014/main" id="{DC6B1E0D-D156-9E75-598C-9F8A1D137717}"/>
              </a:ext>
            </a:extLst>
          </p:cNvPr>
          <p:cNvPicPr>
            <a:picLocks noChangeAspect="1"/>
          </p:cNvPicPr>
          <p:nvPr userDrawn="1"/>
        </p:nvPicPr>
        <p:blipFill rotWithShape="1">
          <a:blip r:embed="rId2"/>
          <a:srcRect r="23162"/>
          <a:stretch/>
        </p:blipFill>
        <p:spPr>
          <a:xfrm>
            <a:off x="11545702" y="6007608"/>
            <a:ext cx="646298" cy="850392"/>
          </a:xfrm>
          <a:prstGeom prst="rect">
            <a:avLst/>
          </a:prstGeom>
        </p:spPr>
      </p:pic>
    </p:spTree>
    <p:extLst>
      <p:ext uri="{BB962C8B-B14F-4D97-AF65-F5344CB8AC3E}">
        <p14:creationId xmlns:p14="http://schemas.microsoft.com/office/powerpoint/2010/main" val="612205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nl-NL"/>
              <a:t>Klik om stijl te bewerken</a:t>
            </a:r>
            <a:endParaRPr lang="en-US"/>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EF9D03D-B634-464C-B766-F513D319C7F4}" type="datetimeFigureOut">
              <a:rPr lang="nl-BE" smtClean="0"/>
              <a:t>5/05/2026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157E226E-9D88-47EF-8E53-D3812C6B5383}" type="slidenum">
              <a:rPr lang="nl-BE" smtClean="0"/>
              <a:t>‹nr.›</a:t>
            </a:fld>
            <a:endParaRPr lang="nl-BE"/>
          </a:p>
        </p:txBody>
      </p:sp>
      <p:pic>
        <p:nvPicPr>
          <p:cNvPr id="11" name="Afbeelding 10">
            <a:extLst>
              <a:ext uri="{FF2B5EF4-FFF2-40B4-BE49-F238E27FC236}">
                <a16:creationId xmlns:a16="http://schemas.microsoft.com/office/drawing/2014/main" id="{1E2ECF34-16CC-C698-F8A4-37A77B8B8600}"/>
              </a:ext>
            </a:extLst>
          </p:cNvPr>
          <p:cNvPicPr>
            <a:picLocks noChangeAspect="1"/>
          </p:cNvPicPr>
          <p:nvPr userDrawn="1"/>
        </p:nvPicPr>
        <p:blipFill rotWithShape="1">
          <a:blip r:embed="rId2"/>
          <a:srcRect r="23162"/>
          <a:stretch/>
        </p:blipFill>
        <p:spPr>
          <a:xfrm>
            <a:off x="11545702" y="6007608"/>
            <a:ext cx="646298" cy="850392"/>
          </a:xfrm>
          <a:prstGeom prst="rect">
            <a:avLst/>
          </a:prstGeom>
        </p:spPr>
      </p:pic>
    </p:spTree>
    <p:extLst>
      <p:ext uri="{BB962C8B-B14F-4D97-AF65-F5344CB8AC3E}">
        <p14:creationId xmlns:p14="http://schemas.microsoft.com/office/powerpoint/2010/main" val="2626704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nl-NL"/>
              <a:t>Klik om stijl te bewerken</a:t>
            </a:r>
            <a:endParaRPr lang="en-US"/>
          </a:p>
        </p:txBody>
      </p:sp>
      <p:sp>
        <p:nvSpPr>
          <p:cNvPr id="3" name="Picture Placeholder 2"/>
          <p:cNvSpPr>
            <a:spLocks noGrp="1" noChangeAspect="1"/>
          </p:cNvSpPr>
          <p:nvPr>
            <p:ph type="pic" idx="1"/>
          </p:nvPr>
        </p:nvSpPr>
        <p:spPr>
          <a:xfrm>
            <a:off x="0" y="-1"/>
            <a:ext cx="12188952" cy="4350328"/>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EF9D03D-B634-464C-B766-F513D319C7F4}" type="datetimeFigureOut">
              <a:rPr lang="nl-BE" smtClean="0"/>
              <a:t>5/05/2026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157E226E-9D88-47EF-8E53-D3812C6B5383}" type="slidenum">
              <a:rPr lang="nl-BE" smtClean="0"/>
              <a:t>‹nr.›</a:t>
            </a:fld>
            <a:endParaRPr lang="nl-BE"/>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Afbeelding 12">
            <a:extLst>
              <a:ext uri="{FF2B5EF4-FFF2-40B4-BE49-F238E27FC236}">
                <a16:creationId xmlns:a16="http://schemas.microsoft.com/office/drawing/2014/main" id="{C8E51CCF-5535-70AD-9F34-3ECD480C46E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450" b="20585"/>
          <a:stretch/>
        </p:blipFill>
        <p:spPr>
          <a:xfrm>
            <a:off x="-7088" y="0"/>
            <a:ext cx="12199088" cy="4389425"/>
          </a:xfrm>
          <a:prstGeom prst="rect">
            <a:avLst/>
          </a:prstGeom>
        </p:spPr>
      </p:pic>
      <p:sp>
        <p:nvSpPr>
          <p:cNvPr id="14" name="Tekstvak 13">
            <a:extLst>
              <a:ext uri="{FF2B5EF4-FFF2-40B4-BE49-F238E27FC236}">
                <a16:creationId xmlns:a16="http://schemas.microsoft.com/office/drawing/2014/main" id="{98B10604-B26F-0825-5A0D-739E1659DEB3}"/>
              </a:ext>
            </a:extLst>
          </p:cNvPr>
          <p:cNvSpPr txBox="1"/>
          <p:nvPr userDrawn="1"/>
        </p:nvSpPr>
        <p:spPr>
          <a:xfrm>
            <a:off x="8386843" y="0"/>
            <a:ext cx="3805158" cy="4389425"/>
          </a:xfrm>
          <a:prstGeom prst="rect">
            <a:avLst/>
          </a:prstGeom>
          <a:solidFill>
            <a:schemeClr val="bg1"/>
          </a:solidFill>
        </p:spPr>
        <p:txBody>
          <a:bodyPr wrap="square" rtlCol="0">
            <a:spAutoFit/>
          </a:bodyPr>
          <a:lstStyle/>
          <a:p>
            <a:endParaRPr lang="nl-BE"/>
          </a:p>
        </p:txBody>
      </p:sp>
      <p:pic>
        <p:nvPicPr>
          <p:cNvPr id="15" name="Graphic 14">
            <a:extLst>
              <a:ext uri="{FF2B5EF4-FFF2-40B4-BE49-F238E27FC236}">
                <a16:creationId xmlns:a16="http://schemas.microsoft.com/office/drawing/2014/main" id="{BA6825F4-1D6B-2736-D772-020B7BDE0068}"/>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73208"/>
          <a:stretch/>
        </p:blipFill>
        <p:spPr>
          <a:xfrm>
            <a:off x="8944052" y="536423"/>
            <a:ext cx="3600676" cy="3546050"/>
          </a:xfrm>
          <a:prstGeom prst="rect">
            <a:avLst/>
          </a:prstGeom>
        </p:spPr>
      </p:pic>
      <p:pic>
        <p:nvPicPr>
          <p:cNvPr id="16" name="Picture 2">
            <a:extLst>
              <a:ext uri="{FF2B5EF4-FFF2-40B4-BE49-F238E27FC236}">
                <a16:creationId xmlns:a16="http://schemas.microsoft.com/office/drawing/2014/main" id="{CEA33514-3FEE-8514-B394-296C3023DD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16472" y="6321577"/>
            <a:ext cx="1464975" cy="55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443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97F25-2B72-4A33-A9D2-BBB41CA95DED}"/>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263F2231-8A85-4268-AF5E-A7D6319B8A17}"/>
              </a:ext>
            </a:extLst>
          </p:cNvPr>
          <p:cNvSpPr>
            <a:spLocks noGrp="1"/>
          </p:cNvSpPr>
          <p:nvPr>
            <p:ph type="dt" sz="half" idx="10"/>
          </p:nvPr>
        </p:nvSpPr>
        <p:spPr/>
        <p:txBody>
          <a:bodyPr/>
          <a:lstStyle/>
          <a:p>
            <a:fld id="{6EF9D03D-B634-464C-B766-F513D319C7F4}" type="datetimeFigureOut">
              <a:rPr lang="nl-BE" smtClean="0"/>
              <a:t>5/05/2026</a:t>
            </a:fld>
            <a:endParaRPr lang="nl-BE"/>
          </a:p>
        </p:txBody>
      </p:sp>
      <p:sp>
        <p:nvSpPr>
          <p:cNvPr id="4" name="Tijdelijke aanduiding voor voettekst 3">
            <a:extLst>
              <a:ext uri="{FF2B5EF4-FFF2-40B4-BE49-F238E27FC236}">
                <a16:creationId xmlns:a16="http://schemas.microsoft.com/office/drawing/2014/main" id="{F532C011-2845-4629-9E9E-5D0A7187126E}"/>
              </a:ext>
            </a:extLst>
          </p:cNvPr>
          <p:cNvSpPr>
            <a:spLocks noGrp="1"/>
          </p:cNvSpPr>
          <p:nvPr>
            <p:ph type="ftr" sz="quarter" idx="11"/>
          </p:nvPr>
        </p:nvSpPr>
        <p:spPr>
          <a:xfrm>
            <a:off x="4842932" y="6470704"/>
            <a:ext cx="5901458" cy="274320"/>
          </a:xfrm>
          <a:prstGeom prst="rect">
            <a:avLst/>
          </a:prstGeom>
        </p:spPr>
        <p:txBody>
          <a:bodyPr/>
          <a:lstStyle/>
          <a:p>
            <a:endParaRPr lang="nl-BE"/>
          </a:p>
        </p:txBody>
      </p:sp>
      <p:sp>
        <p:nvSpPr>
          <p:cNvPr id="5" name="Tijdelijke aanduiding voor dianummer 4">
            <a:extLst>
              <a:ext uri="{FF2B5EF4-FFF2-40B4-BE49-F238E27FC236}">
                <a16:creationId xmlns:a16="http://schemas.microsoft.com/office/drawing/2014/main" id="{ECA3E84C-E7E3-4C2C-AF86-592E1F4B1656}"/>
              </a:ext>
            </a:extLst>
          </p:cNvPr>
          <p:cNvSpPr>
            <a:spLocks noGrp="1"/>
          </p:cNvSpPr>
          <p:nvPr>
            <p:ph type="sldNum" sz="quarter" idx="12"/>
          </p:nvPr>
        </p:nvSpPr>
        <p:spPr>
          <a:xfrm>
            <a:off x="10837334" y="6470704"/>
            <a:ext cx="973666" cy="274320"/>
          </a:xfrm>
          <a:prstGeom prst="rect">
            <a:avLst/>
          </a:prstGeom>
        </p:spPr>
        <p:txBody>
          <a:bodyPr/>
          <a:lstStyle/>
          <a:p>
            <a:fld id="{157E226E-9D88-47EF-8E53-D3812C6B5383}" type="slidenum">
              <a:rPr lang="nl-BE" smtClean="0"/>
              <a:t>‹nr.›</a:t>
            </a:fld>
            <a:endParaRPr lang="nl-BE"/>
          </a:p>
        </p:txBody>
      </p:sp>
      <p:sp>
        <p:nvSpPr>
          <p:cNvPr id="7" name="Content Placeholder 2">
            <a:extLst>
              <a:ext uri="{FF2B5EF4-FFF2-40B4-BE49-F238E27FC236}">
                <a16:creationId xmlns:a16="http://schemas.microsoft.com/office/drawing/2014/main" id="{48F2CC14-6625-4178-8359-DE57BEF1AD20}"/>
              </a:ext>
            </a:extLst>
          </p:cNvPr>
          <p:cNvSpPr>
            <a:spLocks noGrp="1"/>
          </p:cNvSpPr>
          <p:nvPr>
            <p:ph sz="half" idx="13"/>
          </p:nvPr>
        </p:nvSpPr>
        <p:spPr>
          <a:xfrm>
            <a:off x="4144510" y="3123948"/>
            <a:ext cx="3902979" cy="32386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Content Placeholder 2">
            <a:extLst>
              <a:ext uri="{FF2B5EF4-FFF2-40B4-BE49-F238E27FC236}">
                <a16:creationId xmlns:a16="http://schemas.microsoft.com/office/drawing/2014/main" id="{01E0EA91-DE50-4608-AE2F-BF12083600A1}"/>
              </a:ext>
            </a:extLst>
          </p:cNvPr>
          <p:cNvSpPr>
            <a:spLocks noGrp="1"/>
          </p:cNvSpPr>
          <p:nvPr>
            <p:ph sz="half" idx="14"/>
          </p:nvPr>
        </p:nvSpPr>
        <p:spPr>
          <a:xfrm>
            <a:off x="8139312" y="3123948"/>
            <a:ext cx="3902979" cy="32386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ext Placeholder 2">
            <a:extLst>
              <a:ext uri="{FF2B5EF4-FFF2-40B4-BE49-F238E27FC236}">
                <a16:creationId xmlns:a16="http://schemas.microsoft.com/office/drawing/2014/main" id="{53F65651-3F38-47C0-B347-C366F9D8F612}"/>
              </a:ext>
            </a:extLst>
          </p:cNvPr>
          <p:cNvSpPr>
            <a:spLocks noGrp="1"/>
          </p:cNvSpPr>
          <p:nvPr>
            <p:ph type="body" idx="15"/>
          </p:nvPr>
        </p:nvSpPr>
        <p:spPr>
          <a:xfrm>
            <a:off x="149709" y="2192910"/>
            <a:ext cx="3902979"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ext Placeholder 2">
            <a:extLst>
              <a:ext uri="{FF2B5EF4-FFF2-40B4-BE49-F238E27FC236}">
                <a16:creationId xmlns:a16="http://schemas.microsoft.com/office/drawing/2014/main" id="{93920538-4559-4032-882E-B76EDFA68430}"/>
              </a:ext>
            </a:extLst>
          </p:cNvPr>
          <p:cNvSpPr>
            <a:spLocks noGrp="1"/>
          </p:cNvSpPr>
          <p:nvPr>
            <p:ph type="body" idx="16"/>
          </p:nvPr>
        </p:nvSpPr>
        <p:spPr>
          <a:xfrm>
            <a:off x="4144509" y="2203393"/>
            <a:ext cx="3902979"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1" name="Text Placeholder 2">
            <a:extLst>
              <a:ext uri="{FF2B5EF4-FFF2-40B4-BE49-F238E27FC236}">
                <a16:creationId xmlns:a16="http://schemas.microsoft.com/office/drawing/2014/main" id="{C3EC1734-3D6B-413D-A9AA-9DDB7A1BBCB9}"/>
              </a:ext>
            </a:extLst>
          </p:cNvPr>
          <p:cNvSpPr>
            <a:spLocks noGrp="1"/>
          </p:cNvSpPr>
          <p:nvPr>
            <p:ph type="body" idx="17"/>
          </p:nvPr>
        </p:nvSpPr>
        <p:spPr>
          <a:xfrm>
            <a:off x="8139312" y="2192910"/>
            <a:ext cx="3902979"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pic>
        <p:nvPicPr>
          <p:cNvPr id="13" name="Afbeelding 12">
            <a:extLst>
              <a:ext uri="{FF2B5EF4-FFF2-40B4-BE49-F238E27FC236}">
                <a16:creationId xmlns:a16="http://schemas.microsoft.com/office/drawing/2014/main" id="{9B49C00B-1A6E-4071-37F6-71E1007D969F}"/>
              </a:ext>
            </a:extLst>
          </p:cNvPr>
          <p:cNvPicPr>
            <a:picLocks noChangeAspect="1"/>
          </p:cNvPicPr>
          <p:nvPr userDrawn="1"/>
        </p:nvPicPr>
        <p:blipFill>
          <a:blip r:embed="rId2">
            <a:extLst>
              <a:ext uri="{28A0092B-C50C-407E-A947-70E740481C1C}">
                <a14:useLocalDpi xmlns:a14="http://schemas.microsoft.com/office/drawing/2010/main" val="0"/>
              </a:ext>
            </a:extLst>
          </a:blip>
          <a:srcRect t="-1" r="87800" b="-8036"/>
          <a:stretch>
            <a:fillRect/>
          </a:stretch>
        </p:blipFill>
        <p:spPr>
          <a:xfrm>
            <a:off x="11324167" y="6054169"/>
            <a:ext cx="742146" cy="727196"/>
          </a:xfrm>
          <a:prstGeom prst="rect">
            <a:avLst/>
          </a:prstGeom>
        </p:spPr>
      </p:pic>
      <p:pic>
        <p:nvPicPr>
          <p:cNvPr id="15" name="Afbeelding 14" descr="Afbeelding met tekst, schermopname, Lettertype, logo&#10;&#10;Door AI gegenereerde inhoud is mogelijk onjuist.">
            <a:extLst>
              <a:ext uri="{FF2B5EF4-FFF2-40B4-BE49-F238E27FC236}">
                <a16:creationId xmlns:a16="http://schemas.microsoft.com/office/drawing/2014/main" id="{AC3BACF5-6FA1-B447-5654-FDD0D078F4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791" y="6204698"/>
            <a:ext cx="4499404" cy="558861"/>
          </a:xfrm>
          <a:prstGeom prst="rect">
            <a:avLst/>
          </a:prstGeom>
        </p:spPr>
      </p:pic>
    </p:spTree>
    <p:extLst>
      <p:ext uri="{BB962C8B-B14F-4D97-AF65-F5344CB8AC3E}">
        <p14:creationId xmlns:p14="http://schemas.microsoft.com/office/powerpoint/2010/main" val="3285778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nl-NL"/>
              <a:t>Klik om stijl te bewerken</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EF9D03D-B634-464C-B766-F513D319C7F4}" type="datetimeFigureOut">
              <a:rPr lang="nl-BE" smtClean="0"/>
              <a:t>5/05/2026</a:t>
            </a:fld>
            <a:endParaRPr lang="nl-BE"/>
          </a:p>
        </p:txBody>
      </p:sp>
      <p:sp>
        <p:nvSpPr>
          <p:cNvPr id="5" name="Footer Placeholder 4"/>
          <p:cNvSpPr>
            <a:spLocks noGrp="1"/>
          </p:cNvSpPr>
          <p:nvPr>
            <p:ph type="ftr" sz="quarter" idx="11"/>
          </p:nvPr>
        </p:nvSpPr>
        <p:spPr>
          <a:xfrm>
            <a:off x="4842932" y="6470704"/>
            <a:ext cx="5901458" cy="274320"/>
          </a:xfrm>
          <a:prstGeom prst="rect">
            <a:avLst/>
          </a:prstGeom>
        </p:spPr>
        <p:txBody>
          <a:bodyPr/>
          <a:lstStyle/>
          <a:p>
            <a:endParaRPr lang="nl-BE"/>
          </a:p>
        </p:txBody>
      </p:sp>
      <p:sp>
        <p:nvSpPr>
          <p:cNvPr id="6" name="Slide Number Placeholder 5"/>
          <p:cNvSpPr>
            <a:spLocks noGrp="1"/>
          </p:cNvSpPr>
          <p:nvPr>
            <p:ph type="sldNum" sz="quarter" idx="12"/>
          </p:nvPr>
        </p:nvSpPr>
        <p:spPr>
          <a:xfrm>
            <a:off x="10837334" y="6470704"/>
            <a:ext cx="973666" cy="274320"/>
          </a:xfrm>
          <a:prstGeom prst="rect">
            <a:avLst/>
          </a:prstGeom>
        </p:spPr>
        <p:txBody>
          <a:bodyPr/>
          <a:lstStyle/>
          <a:p>
            <a:fld id="{157E226E-9D88-47EF-8E53-D3812C6B5383}" type="slidenum">
              <a:rPr lang="nl-BE" smtClean="0"/>
              <a:t>‹nr.›</a:t>
            </a:fld>
            <a:endParaRPr lang="nl-BE"/>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Afbeelding 6" descr="Afbeelding met tekst, schermopname, Lettertype, logo&#10;&#10;Door AI gegenereerde inhoud is mogelijk onjuist.">
            <a:extLst>
              <a:ext uri="{FF2B5EF4-FFF2-40B4-BE49-F238E27FC236}">
                <a16:creationId xmlns:a16="http://schemas.microsoft.com/office/drawing/2014/main" id="{578553C5-72B0-D278-6F94-A5FAFF0C62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791" y="6204698"/>
            <a:ext cx="4499404" cy="558861"/>
          </a:xfrm>
          <a:prstGeom prst="rect">
            <a:avLst/>
          </a:prstGeom>
        </p:spPr>
      </p:pic>
    </p:spTree>
    <p:extLst>
      <p:ext uri="{BB962C8B-B14F-4D97-AF65-F5344CB8AC3E}">
        <p14:creationId xmlns:p14="http://schemas.microsoft.com/office/powerpoint/2010/main" val="281104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nl-NL"/>
              <a:t>Klik om stijl te bewerken</a:t>
            </a:r>
            <a:endParaRPr lang="en-US"/>
          </a:p>
        </p:txBody>
      </p:sp>
      <p:sp>
        <p:nvSpPr>
          <p:cNvPr id="3" name="Content Placeholder 2"/>
          <p:cNvSpPr>
            <a:spLocks noGrp="1"/>
          </p:cNvSpPr>
          <p:nvPr>
            <p:ph sz="half" idx="1"/>
          </p:nvPr>
        </p:nvSpPr>
        <p:spPr>
          <a:xfrm>
            <a:off x="1024128"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6EF9D03D-B634-464C-B766-F513D319C7F4}" type="datetimeFigureOut">
              <a:rPr lang="nl-BE" smtClean="0"/>
              <a:t>5/05/2026</a:t>
            </a:fld>
            <a:endParaRPr lang="nl-BE"/>
          </a:p>
        </p:txBody>
      </p:sp>
      <p:sp>
        <p:nvSpPr>
          <p:cNvPr id="6" name="Footer Placeholder 5"/>
          <p:cNvSpPr>
            <a:spLocks noGrp="1"/>
          </p:cNvSpPr>
          <p:nvPr>
            <p:ph type="ftr" sz="quarter" idx="11"/>
          </p:nvPr>
        </p:nvSpPr>
        <p:spPr>
          <a:xfrm>
            <a:off x="4842932" y="6470704"/>
            <a:ext cx="5901458" cy="274320"/>
          </a:xfrm>
          <a:prstGeom prst="rect">
            <a:avLst/>
          </a:prstGeom>
        </p:spPr>
        <p:txBody>
          <a:bodyPr/>
          <a:lstStyle/>
          <a:p>
            <a:endParaRPr lang="nl-BE"/>
          </a:p>
        </p:txBody>
      </p:sp>
      <p:sp>
        <p:nvSpPr>
          <p:cNvPr id="7" name="Slide Number Placeholder 6"/>
          <p:cNvSpPr>
            <a:spLocks noGrp="1"/>
          </p:cNvSpPr>
          <p:nvPr>
            <p:ph type="sldNum" sz="quarter" idx="12"/>
          </p:nvPr>
        </p:nvSpPr>
        <p:spPr>
          <a:xfrm>
            <a:off x="10837334" y="6470704"/>
            <a:ext cx="973666" cy="274320"/>
          </a:xfrm>
          <a:prstGeom prst="rect">
            <a:avLst/>
          </a:prstGeom>
        </p:spPr>
        <p:txBody>
          <a:bodyPr/>
          <a:lstStyle/>
          <a:p>
            <a:fld id="{157E226E-9D88-47EF-8E53-D3812C6B5383}" type="slidenum">
              <a:rPr lang="nl-BE" smtClean="0"/>
              <a:t>‹nr.›</a:t>
            </a:fld>
            <a:endParaRPr lang="nl-BE"/>
          </a:p>
        </p:txBody>
      </p:sp>
      <p:pic>
        <p:nvPicPr>
          <p:cNvPr id="10" name="Afbeelding 9" descr="Afbeelding met tekst, schermopname, Lettertype, logo&#10;&#10;Door AI gegenereerde inhoud is mogelijk onjuist.">
            <a:extLst>
              <a:ext uri="{FF2B5EF4-FFF2-40B4-BE49-F238E27FC236}">
                <a16:creationId xmlns:a16="http://schemas.microsoft.com/office/drawing/2014/main" id="{F2FA9BFD-890C-FAC8-F6E8-863297D197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791" y="6204698"/>
            <a:ext cx="4499404" cy="558861"/>
          </a:xfrm>
          <a:prstGeom prst="rect">
            <a:avLst/>
          </a:prstGeom>
        </p:spPr>
      </p:pic>
    </p:spTree>
    <p:extLst>
      <p:ext uri="{BB962C8B-B14F-4D97-AF65-F5344CB8AC3E}">
        <p14:creationId xmlns:p14="http://schemas.microsoft.com/office/powerpoint/2010/main" val="3352143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nl-NL"/>
              <a:t>Klik om stijl te bewerken</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nl-NL"/>
              <a:t>Klikken om de tekststijl van het model te bewerken</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6EF9D03D-B634-464C-B766-F513D319C7F4}" type="datetimeFigureOut">
              <a:rPr lang="nl-BE" smtClean="0"/>
              <a:t>5/05/2026</a:t>
            </a:fld>
            <a:endParaRPr lang="nl-BE"/>
          </a:p>
        </p:txBody>
      </p:sp>
      <p:sp>
        <p:nvSpPr>
          <p:cNvPr id="8" name="Footer Placeholder 7"/>
          <p:cNvSpPr>
            <a:spLocks noGrp="1"/>
          </p:cNvSpPr>
          <p:nvPr>
            <p:ph type="ftr" sz="quarter" idx="11"/>
          </p:nvPr>
        </p:nvSpPr>
        <p:spPr>
          <a:xfrm>
            <a:off x="4842932" y="6470704"/>
            <a:ext cx="5901458" cy="274320"/>
          </a:xfrm>
          <a:prstGeom prst="rect">
            <a:avLst/>
          </a:prstGeom>
        </p:spPr>
        <p:txBody>
          <a:bodyPr/>
          <a:lstStyle/>
          <a:p>
            <a:endParaRPr lang="nl-BE"/>
          </a:p>
        </p:txBody>
      </p:sp>
      <p:sp>
        <p:nvSpPr>
          <p:cNvPr id="9" name="Slide Number Placeholder 8"/>
          <p:cNvSpPr>
            <a:spLocks noGrp="1"/>
          </p:cNvSpPr>
          <p:nvPr>
            <p:ph type="sldNum" sz="quarter" idx="12"/>
          </p:nvPr>
        </p:nvSpPr>
        <p:spPr>
          <a:xfrm>
            <a:off x="10837334" y="6470704"/>
            <a:ext cx="973666" cy="274320"/>
          </a:xfrm>
          <a:prstGeom prst="rect">
            <a:avLst/>
          </a:prstGeom>
        </p:spPr>
        <p:txBody>
          <a:bodyPr/>
          <a:lstStyle/>
          <a:p>
            <a:fld id="{157E226E-9D88-47EF-8E53-D3812C6B5383}" type="slidenum">
              <a:rPr lang="nl-BE" smtClean="0"/>
              <a:t>‹nr.›</a:t>
            </a:fld>
            <a:endParaRPr lang="nl-BE"/>
          </a:p>
        </p:txBody>
      </p:sp>
      <p:pic>
        <p:nvPicPr>
          <p:cNvPr id="12" name="Afbeelding 11" descr="Afbeelding met tekst, schermopname, Lettertype, logo&#10;&#10;Door AI gegenereerde inhoud is mogelijk onjuist.">
            <a:extLst>
              <a:ext uri="{FF2B5EF4-FFF2-40B4-BE49-F238E27FC236}">
                <a16:creationId xmlns:a16="http://schemas.microsoft.com/office/drawing/2014/main" id="{DFC38644-0BCC-C3FE-4FE8-E8E0F22C2F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791" y="6204698"/>
            <a:ext cx="4499404" cy="558861"/>
          </a:xfrm>
          <a:prstGeom prst="rect">
            <a:avLst/>
          </a:prstGeom>
        </p:spPr>
      </p:pic>
    </p:spTree>
    <p:extLst>
      <p:ext uri="{BB962C8B-B14F-4D97-AF65-F5344CB8AC3E}">
        <p14:creationId xmlns:p14="http://schemas.microsoft.com/office/powerpoint/2010/main" val="4002514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6EF9D03D-B634-464C-B766-F513D319C7F4}" type="datetimeFigureOut">
              <a:rPr lang="nl-BE" smtClean="0"/>
              <a:t>5/05/2026</a:t>
            </a:fld>
            <a:endParaRPr lang="nl-BE"/>
          </a:p>
        </p:txBody>
      </p:sp>
      <p:sp>
        <p:nvSpPr>
          <p:cNvPr id="4" name="Footer Placeholder 3"/>
          <p:cNvSpPr>
            <a:spLocks noGrp="1"/>
          </p:cNvSpPr>
          <p:nvPr>
            <p:ph type="ftr" sz="quarter" idx="11"/>
          </p:nvPr>
        </p:nvSpPr>
        <p:spPr>
          <a:xfrm>
            <a:off x="4842932" y="6470704"/>
            <a:ext cx="5901458" cy="274320"/>
          </a:xfrm>
          <a:prstGeom prst="rect">
            <a:avLst/>
          </a:prstGeom>
        </p:spPr>
        <p:txBody>
          <a:bodyPr/>
          <a:lstStyle/>
          <a:p>
            <a:endParaRPr lang="nl-BE"/>
          </a:p>
        </p:txBody>
      </p:sp>
      <p:sp>
        <p:nvSpPr>
          <p:cNvPr id="5" name="Slide Number Placeholder 4"/>
          <p:cNvSpPr>
            <a:spLocks noGrp="1"/>
          </p:cNvSpPr>
          <p:nvPr>
            <p:ph type="sldNum" sz="quarter" idx="12"/>
          </p:nvPr>
        </p:nvSpPr>
        <p:spPr>
          <a:xfrm>
            <a:off x="10837334" y="6470704"/>
            <a:ext cx="973666" cy="274320"/>
          </a:xfrm>
          <a:prstGeom prst="rect">
            <a:avLst/>
          </a:prstGeom>
        </p:spPr>
        <p:txBody>
          <a:bodyPr/>
          <a:lstStyle/>
          <a:p>
            <a:fld id="{157E226E-9D88-47EF-8E53-D3812C6B5383}" type="slidenum">
              <a:rPr lang="nl-BE" smtClean="0"/>
              <a:t>‹nr.›</a:t>
            </a:fld>
            <a:endParaRPr lang="nl-BE"/>
          </a:p>
        </p:txBody>
      </p:sp>
      <p:pic>
        <p:nvPicPr>
          <p:cNvPr id="8" name="Afbeelding 7" descr="Afbeelding met tekst, schermopname, Lettertype, logo&#10;&#10;Door AI gegenereerde inhoud is mogelijk onjuist.">
            <a:extLst>
              <a:ext uri="{FF2B5EF4-FFF2-40B4-BE49-F238E27FC236}">
                <a16:creationId xmlns:a16="http://schemas.microsoft.com/office/drawing/2014/main" id="{B0C5A6A8-7461-EE0A-DB50-381ADCF718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791" y="6204698"/>
            <a:ext cx="4499404" cy="558861"/>
          </a:xfrm>
          <a:prstGeom prst="rect">
            <a:avLst/>
          </a:prstGeom>
        </p:spPr>
      </p:pic>
    </p:spTree>
    <p:extLst>
      <p:ext uri="{BB962C8B-B14F-4D97-AF65-F5344CB8AC3E}">
        <p14:creationId xmlns:p14="http://schemas.microsoft.com/office/powerpoint/2010/main" val="95431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F9D03D-B634-464C-B766-F513D319C7F4}" type="datetimeFigureOut">
              <a:rPr lang="nl-BE" smtClean="0"/>
              <a:t>5/05/2026</a:t>
            </a:fld>
            <a:endParaRPr lang="nl-BE"/>
          </a:p>
        </p:txBody>
      </p:sp>
      <p:sp>
        <p:nvSpPr>
          <p:cNvPr id="3" name="Footer Placeholder 2"/>
          <p:cNvSpPr>
            <a:spLocks noGrp="1"/>
          </p:cNvSpPr>
          <p:nvPr>
            <p:ph type="ftr" sz="quarter" idx="11"/>
          </p:nvPr>
        </p:nvSpPr>
        <p:spPr>
          <a:xfrm>
            <a:off x="4842932" y="6470704"/>
            <a:ext cx="5901458" cy="274320"/>
          </a:xfrm>
          <a:prstGeom prst="rect">
            <a:avLst/>
          </a:prstGeom>
        </p:spPr>
        <p:txBody>
          <a:bodyPr/>
          <a:lstStyle/>
          <a:p>
            <a:endParaRPr lang="nl-BE"/>
          </a:p>
        </p:txBody>
      </p:sp>
      <p:sp>
        <p:nvSpPr>
          <p:cNvPr id="4" name="Slide Number Placeholder 3"/>
          <p:cNvSpPr>
            <a:spLocks noGrp="1"/>
          </p:cNvSpPr>
          <p:nvPr>
            <p:ph type="sldNum" sz="quarter" idx="12"/>
          </p:nvPr>
        </p:nvSpPr>
        <p:spPr>
          <a:xfrm>
            <a:off x="10837334" y="6470704"/>
            <a:ext cx="973666" cy="274320"/>
          </a:xfrm>
          <a:prstGeom prst="rect">
            <a:avLst/>
          </a:prstGeom>
        </p:spPr>
        <p:txBody>
          <a:bodyPr/>
          <a:lstStyle/>
          <a:p>
            <a:fld id="{157E226E-9D88-47EF-8E53-D3812C6B5383}" type="slidenum">
              <a:rPr lang="nl-BE" smtClean="0"/>
              <a:t>‹nr.›</a:t>
            </a:fld>
            <a:endParaRPr lang="nl-BE"/>
          </a:p>
        </p:txBody>
      </p:sp>
      <p:pic>
        <p:nvPicPr>
          <p:cNvPr id="7" name="Afbeelding 6" descr="Afbeelding met tekst, schermopname, Lettertype, logo&#10;&#10;Door AI gegenereerde inhoud is mogelijk onjuist.">
            <a:extLst>
              <a:ext uri="{FF2B5EF4-FFF2-40B4-BE49-F238E27FC236}">
                <a16:creationId xmlns:a16="http://schemas.microsoft.com/office/drawing/2014/main" id="{5FDE76AA-7547-13C2-B4D2-D98943C21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791" y="6204698"/>
            <a:ext cx="4499404" cy="558861"/>
          </a:xfrm>
          <a:prstGeom prst="rect">
            <a:avLst/>
          </a:prstGeom>
        </p:spPr>
      </p:pic>
    </p:spTree>
    <p:extLst>
      <p:ext uri="{BB962C8B-B14F-4D97-AF65-F5344CB8AC3E}">
        <p14:creationId xmlns:p14="http://schemas.microsoft.com/office/powerpoint/2010/main" val="298370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nl-NL"/>
              <a:t>Klik om stijl te bewerken</a:t>
            </a:r>
            <a:endParaRPr lang="en-US"/>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EF9D03D-B634-464C-B766-F513D319C7F4}" type="datetimeFigureOut">
              <a:rPr lang="nl-BE" smtClean="0"/>
              <a:t>5/05/2026</a:t>
            </a:fld>
            <a:endParaRPr lang="nl-BE"/>
          </a:p>
        </p:txBody>
      </p:sp>
      <p:sp>
        <p:nvSpPr>
          <p:cNvPr id="6" name="Footer Placeholder 5"/>
          <p:cNvSpPr>
            <a:spLocks noGrp="1"/>
          </p:cNvSpPr>
          <p:nvPr>
            <p:ph type="ftr" sz="quarter" idx="11"/>
          </p:nvPr>
        </p:nvSpPr>
        <p:spPr>
          <a:xfrm>
            <a:off x="4842932" y="6470704"/>
            <a:ext cx="5901458" cy="274320"/>
          </a:xfrm>
          <a:prstGeom prst="rect">
            <a:avLst/>
          </a:prstGeom>
        </p:spPr>
        <p:txBody>
          <a:bodyPr/>
          <a:lstStyle/>
          <a:p>
            <a:endParaRPr lang="nl-BE"/>
          </a:p>
        </p:txBody>
      </p:sp>
      <p:sp>
        <p:nvSpPr>
          <p:cNvPr id="7" name="Slide Number Placeholder 6"/>
          <p:cNvSpPr>
            <a:spLocks noGrp="1"/>
          </p:cNvSpPr>
          <p:nvPr>
            <p:ph type="sldNum" sz="quarter" idx="12"/>
          </p:nvPr>
        </p:nvSpPr>
        <p:spPr>
          <a:xfrm>
            <a:off x="10837334" y="6470704"/>
            <a:ext cx="973666" cy="274320"/>
          </a:xfrm>
          <a:prstGeom prst="rect">
            <a:avLst/>
          </a:prstGeom>
        </p:spPr>
        <p:txBody>
          <a:bodyPr/>
          <a:lstStyle/>
          <a:p>
            <a:fld id="{157E226E-9D88-47EF-8E53-D3812C6B5383}" type="slidenum">
              <a:rPr lang="nl-BE" smtClean="0"/>
              <a:t>‹nr.›</a:t>
            </a:fld>
            <a:endParaRPr lang="nl-BE"/>
          </a:p>
        </p:txBody>
      </p:sp>
      <p:pic>
        <p:nvPicPr>
          <p:cNvPr id="11" name="Afbeelding 10" descr="Afbeelding met tekst, schermopname, Lettertype, logo&#10;&#10;Door AI gegenereerde inhoud is mogelijk onjuist.">
            <a:extLst>
              <a:ext uri="{FF2B5EF4-FFF2-40B4-BE49-F238E27FC236}">
                <a16:creationId xmlns:a16="http://schemas.microsoft.com/office/drawing/2014/main" id="{F915C4AC-77C9-F23D-14C0-2F512C7210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791" y="6204698"/>
            <a:ext cx="4499404" cy="558861"/>
          </a:xfrm>
          <a:prstGeom prst="rect">
            <a:avLst/>
          </a:prstGeom>
        </p:spPr>
      </p:pic>
    </p:spTree>
    <p:extLst>
      <p:ext uri="{BB962C8B-B14F-4D97-AF65-F5344CB8AC3E}">
        <p14:creationId xmlns:p14="http://schemas.microsoft.com/office/powerpoint/2010/main" val="3008125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6EF9D03D-B634-464C-B766-F513D319C7F4}" type="datetimeFigureOut">
              <a:rPr lang="nl-BE" smtClean="0"/>
              <a:t>5/05/2026</a:t>
            </a:fld>
            <a:endParaRPr lang="nl-BE"/>
          </a:p>
        </p:txBody>
      </p:sp>
    </p:spTree>
    <p:extLst>
      <p:ext uri="{BB962C8B-B14F-4D97-AF65-F5344CB8AC3E}">
        <p14:creationId xmlns:p14="http://schemas.microsoft.com/office/powerpoint/2010/main" val="41663991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6EF9D03D-B634-464C-B766-F513D319C7F4}" type="datetimeFigureOut">
              <a:rPr lang="nl-BE" smtClean="0"/>
              <a:t>5/05/2026</a:t>
            </a:fld>
            <a:endParaRPr lang="nl-BE"/>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nl-BE"/>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157E226E-9D88-47EF-8E53-D3812C6B5383}" type="slidenum">
              <a:rPr lang="nl-BE" smtClean="0"/>
              <a:t>‹nr.›</a:t>
            </a:fld>
            <a:endParaRPr lang="nl-BE"/>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423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9.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9.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9.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zorgkwaliteit.be/"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zorgkwaliteit.be/"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hyperlink" Target="mailto:svin.deneckere@vikz.be" TargetMode="External"/><Relationship Id="rId3" Type="http://schemas.openxmlformats.org/officeDocument/2006/relationships/image" Target="../media/image52.png"/><Relationship Id="rId7" Type="http://schemas.openxmlformats.org/officeDocument/2006/relationships/hyperlink" Target="mailto:Katrien.Verhegge@zorgneticuro.be" TargetMode="External"/><Relationship Id="rId12" Type="http://schemas.openxmlformats.org/officeDocument/2006/relationships/image" Target="../media/image60.jpeg"/><Relationship Id="rId17" Type="http://schemas.openxmlformats.org/officeDocument/2006/relationships/image" Target="../media/image62.png"/><Relationship Id="rId2" Type="http://schemas.openxmlformats.org/officeDocument/2006/relationships/hyperlink" Target="mailto:riet.de.haes@vlaamse-ouderenraad.be" TargetMode="External"/><Relationship Id="rId16"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59.svg"/><Relationship Id="rId5" Type="http://schemas.openxmlformats.org/officeDocument/2006/relationships/image" Target="../media/image54.png"/><Relationship Id="rId15" Type="http://schemas.openxmlformats.org/officeDocument/2006/relationships/hyperlink" Target="mailto:kathleen.leemans@vikz.be" TargetMode="External"/><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1.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E68785C-3404-4EA5-A3B9-72C8D81017FE}"/>
              </a:ext>
            </a:extLst>
          </p:cNvPr>
          <p:cNvSpPr>
            <a:spLocks noGrp="1"/>
          </p:cNvSpPr>
          <p:nvPr>
            <p:ph type="ctrTitle"/>
          </p:nvPr>
        </p:nvSpPr>
        <p:spPr/>
        <p:txBody>
          <a:bodyPr>
            <a:noAutofit/>
          </a:bodyPr>
          <a:lstStyle/>
          <a:p>
            <a:r>
              <a:rPr lang="nl-BE" sz="3600" dirty="0"/>
              <a:t>Sociale relaties in Vlaamse woonzorgcentra: inzichten uit de VIKZ-kwaliteitsmeting Wonen, Leven en Zorg</a:t>
            </a:r>
          </a:p>
        </p:txBody>
      </p:sp>
      <p:sp>
        <p:nvSpPr>
          <p:cNvPr id="4" name="Ondertitel 3">
            <a:extLst>
              <a:ext uri="{FF2B5EF4-FFF2-40B4-BE49-F238E27FC236}">
                <a16:creationId xmlns:a16="http://schemas.microsoft.com/office/drawing/2014/main" id="{C7C9BF13-69F0-4009-99BF-1170DBDE9231}"/>
              </a:ext>
            </a:extLst>
          </p:cNvPr>
          <p:cNvSpPr>
            <a:spLocks noGrp="1"/>
          </p:cNvSpPr>
          <p:nvPr>
            <p:ph type="subTitle" idx="1"/>
          </p:nvPr>
        </p:nvSpPr>
        <p:spPr>
          <a:xfrm>
            <a:off x="8610600" y="4960137"/>
            <a:ext cx="3200400" cy="1463040"/>
          </a:xfrm>
        </p:spPr>
        <p:txBody>
          <a:bodyPr/>
          <a:lstStyle/>
          <a:p>
            <a:r>
              <a:rPr lang="nl-NL" dirty="0"/>
              <a:t>23 april 2026</a:t>
            </a:r>
          </a:p>
        </p:txBody>
      </p:sp>
    </p:spTree>
    <p:extLst>
      <p:ext uri="{BB962C8B-B14F-4D97-AF65-F5344CB8AC3E}">
        <p14:creationId xmlns:p14="http://schemas.microsoft.com/office/powerpoint/2010/main" val="3382914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575BB-5356-C054-3957-1585621AA6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0D0349-CDAD-289B-1E12-D9955FE833C5}"/>
              </a:ext>
            </a:extLst>
          </p:cNvPr>
          <p:cNvSpPr>
            <a:spLocks noGrp="1"/>
          </p:cNvSpPr>
          <p:nvPr>
            <p:ph type="title"/>
          </p:nvPr>
        </p:nvSpPr>
        <p:spPr/>
        <p:txBody>
          <a:bodyPr/>
          <a:lstStyle/>
          <a:p>
            <a:r>
              <a:rPr lang="nl-BE">
                <a:solidFill>
                  <a:srgbClr val="BE9C08"/>
                </a:solidFill>
              </a:rPr>
              <a:t>Observatiemethodiek</a:t>
            </a:r>
          </a:p>
        </p:txBody>
      </p:sp>
      <p:sp>
        <p:nvSpPr>
          <p:cNvPr id="3" name="Tijdelijke aanduiding voor inhoud 2">
            <a:extLst>
              <a:ext uri="{FF2B5EF4-FFF2-40B4-BE49-F238E27FC236}">
                <a16:creationId xmlns:a16="http://schemas.microsoft.com/office/drawing/2014/main" id="{9FAFD91C-162E-5641-E705-C4D96735E40B}"/>
              </a:ext>
            </a:extLst>
          </p:cNvPr>
          <p:cNvSpPr>
            <a:spLocks noGrp="1"/>
          </p:cNvSpPr>
          <p:nvPr>
            <p:ph idx="1"/>
          </p:nvPr>
        </p:nvSpPr>
        <p:spPr/>
        <p:txBody>
          <a:bodyPr vert="horz" lIns="45720" tIns="45720" rIns="45720" bIns="45720" rtlCol="0" anchor="t">
            <a:normAutofit/>
          </a:bodyPr>
          <a:lstStyle/>
          <a:p>
            <a:endParaRPr lang="nl-BE"/>
          </a:p>
          <a:p>
            <a:endParaRPr lang="nl-BE"/>
          </a:p>
        </p:txBody>
      </p:sp>
      <p:pic>
        <p:nvPicPr>
          <p:cNvPr id="4" name="Picture 3">
            <a:extLst>
              <a:ext uri="{FF2B5EF4-FFF2-40B4-BE49-F238E27FC236}">
                <a16:creationId xmlns:a16="http://schemas.microsoft.com/office/drawing/2014/main" id="{70AC0CAB-685B-CE2A-1BE9-EE1F917225F6}"/>
              </a:ext>
            </a:extLst>
          </p:cNvPr>
          <p:cNvPicPr>
            <a:picLocks noChangeAspect="1"/>
          </p:cNvPicPr>
          <p:nvPr/>
        </p:nvPicPr>
        <p:blipFill>
          <a:blip r:embed="rId3"/>
          <a:srcRect l="17595" t="5127" r="16716" b="24629"/>
          <a:stretch>
            <a:fillRect/>
          </a:stretch>
        </p:blipFill>
        <p:spPr>
          <a:xfrm>
            <a:off x="7012781" y="515302"/>
            <a:ext cx="1500191" cy="1517132"/>
          </a:xfrm>
          <a:prstGeom prst="ellipse">
            <a:avLst/>
          </a:prstGeom>
          <a:ln>
            <a:noFill/>
          </a:ln>
          <a:effectLst>
            <a:softEdge rad="112500"/>
          </a:effectLst>
        </p:spPr>
      </p:pic>
      <p:pic>
        <p:nvPicPr>
          <p:cNvPr id="5" name="Picture 4">
            <a:extLst>
              <a:ext uri="{FF2B5EF4-FFF2-40B4-BE49-F238E27FC236}">
                <a16:creationId xmlns:a16="http://schemas.microsoft.com/office/drawing/2014/main" id="{013A5F2F-CCE0-0DD6-1C2C-F461BA30D6B9}"/>
              </a:ext>
            </a:extLst>
          </p:cNvPr>
          <p:cNvPicPr>
            <a:picLocks noChangeAspect="1"/>
          </p:cNvPicPr>
          <p:nvPr/>
        </p:nvPicPr>
        <p:blipFill>
          <a:blip r:embed="rId4"/>
          <a:srcRect t="-353" r="2597" b="3534"/>
          <a:stretch>
            <a:fillRect/>
          </a:stretch>
        </p:blipFill>
        <p:spPr>
          <a:xfrm>
            <a:off x="671512" y="2288381"/>
            <a:ext cx="8319352" cy="3034065"/>
          </a:xfrm>
          <a:prstGeom prst="rect">
            <a:avLst/>
          </a:prstGeom>
        </p:spPr>
      </p:pic>
      <p:pic>
        <p:nvPicPr>
          <p:cNvPr id="8" name="Picture 7">
            <a:extLst>
              <a:ext uri="{FF2B5EF4-FFF2-40B4-BE49-F238E27FC236}">
                <a16:creationId xmlns:a16="http://schemas.microsoft.com/office/drawing/2014/main" id="{811113AB-9923-DFD1-2A66-3BABF228D4E4}"/>
              </a:ext>
            </a:extLst>
          </p:cNvPr>
          <p:cNvPicPr>
            <a:picLocks noChangeAspect="1"/>
          </p:cNvPicPr>
          <p:nvPr/>
        </p:nvPicPr>
        <p:blipFill>
          <a:blip r:embed="rId5"/>
          <a:stretch>
            <a:fillRect/>
          </a:stretch>
        </p:blipFill>
        <p:spPr>
          <a:xfrm>
            <a:off x="10356184" y="543504"/>
            <a:ext cx="1500189" cy="1500189"/>
          </a:xfrm>
          <a:prstGeom prst="ellipse">
            <a:avLst/>
          </a:prstGeom>
          <a:ln>
            <a:noFill/>
          </a:ln>
          <a:effectLst>
            <a:softEdge rad="112500"/>
          </a:effectLst>
        </p:spPr>
      </p:pic>
      <p:pic>
        <p:nvPicPr>
          <p:cNvPr id="10" name="Picture 9">
            <a:extLst>
              <a:ext uri="{FF2B5EF4-FFF2-40B4-BE49-F238E27FC236}">
                <a16:creationId xmlns:a16="http://schemas.microsoft.com/office/drawing/2014/main" id="{F19469D7-A50F-3FA4-564C-3240B1404B54}"/>
              </a:ext>
            </a:extLst>
          </p:cNvPr>
          <p:cNvPicPr>
            <a:picLocks noChangeAspect="1"/>
          </p:cNvPicPr>
          <p:nvPr/>
        </p:nvPicPr>
        <p:blipFill>
          <a:blip r:embed="rId6"/>
          <a:srcRect r="39467" b="39503"/>
          <a:stretch>
            <a:fillRect/>
          </a:stretch>
        </p:blipFill>
        <p:spPr>
          <a:xfrm>
            <a:off x="8739187" y="541251"/>
            <a:ext cx="1494887" cy="1516805"/>
          </a:xfrm>
          <a:prstGeom prst="ellipse">
            <a:avLst/>
          </a:prstGeom>
          <a:ln>
            <a:noFill/>
          </a:ln>
          <a:effectLst>
            <a:softEdge rad="112500"/>
          </a:effectLst>
        </p:spPr>
      </p:pic>
      <p:pic>
        <p:nvPicPr>
          <p:cNvPr id="11" name="Picture 10">
            <a:extLst>
              <a:ext uri="{FF2B5EF4-FFF2-40B4-BE49-F238E27FC236}">
                <a16:creationId xmlns:a16="http://schemas.microsoft.com/office/drawing/2014/main" id="{1EC48729-79CE-AA7C-EF31-62B0E95D9FEE}"/>
              </a:ext>
            </a:extLst>
          </p:cNvPr>
          <p:cNvPicPr>
            <a:picLocks noChangeAspect="1"/>
          </p:cNvPicPr>
          <p:nvPr/>
        </p:nvPicPr>
        <p:blipFill>
          <a:blip r:embed="rId7"/>
          <a:srcRect l="18144" r="15152" b="433"/>
          <a:stretch>
            <a:fillRect/>
          </a:stretch>
        </p:blipFill>
        <p:spPr>
          <a:xfrm>
            <a:off x="9473946" y="2033587"/>
            <a:ext cx="2532314" cy="3862418"/>
          </a:xfrm>
          <a:prstGeom prst="rect">
            <a:avLst/>
          </a:prstGeom>
        </p:spPr>
      </p:pic>
      <p:pic>
        <p:nvPicPr>
          <p:cNvPr id="12" name="Afbeelding 4">
            <a:extLst>
              <a:ext uri="{FF2B5EF4-FFF2-40B4-BE49-F238E27FC236}">
                <a16:creationId xmlns:a16="http://schemas.microsoft.com/office/drawing/2014/main" id="{2CEB3E0C-F3A5-E06F-099D-C7AAB9F41712}"/>
              </a:ext>
            </a:extLst>
          </p:cNvPr>
          <p:cNvPicPr>
            <a:picLocks noChangeAspect="1"/>
          </p:cNvPicPr>
          <p:nvPr/>
        </p:nvPicPr>
        <p:blipFill>
          <a:blip r:embed="rId8">
            <a:extLst>
              <a:ext uri="{28A0092B-C50C-407E-A947-70E740481C1C}">
                <a14:useLocalDpi xmlns:a14="http://schemas.microsoft.com/office/drawing/2010/main" val="0"/>
              </a:ext>
            </a:extLst>
          </a:blip>
          <a:srcRect l="29630" t="8571" r="2315" b="26687"/>
          <a:stretch>
            <a:fillRect/>
          </a:stretch>
        </p:blipFill>
        <p:spPr>
          <a:xfrm>
            <a:off x="144826" y="5636381"/>
            <a:ext cx="1194583" cy="1195135"/>
          </a:xfrm>
          <a:prstGeom prst="ellipse">
            <a:avLst/>
          </a:prstGeom>
          <a:ln>
            <a:noFill/>
          </a:ln>
          <a:effectLst>
            <a:softEdge rad="112500"/>
          </a:effectLst>
        </p:spPr>
      </p:pic>
    </p:spTree>
    <p:extLst>
      <p:ext uri="{BB962C8B-B14F-4D97-AF65-F5344CB8AC3E}">
        <p14:creationId xmlns:p14="http://schemas.microsoft.com/office/powerpoint/2010/main" val="2469243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3D64BD-1E59-4AD2-E29B-BC72BF3A2F9F}"/>
              </a:ext>
            </a:extLst>
          </p:cNvPr>
          <p:cNvSpPr>
            <a:spLocks noGrp="1"/>
          </p:cNvSpPr>
          <p:nvPr>
            <p:ph type="title"/>
          </p:nvPr>
        </p:nvSpPr>
        <p:spPr>
          <a:xfrm>
            <a:off x="6960483" y="2347478"/>
            <a:ext cx="6813587" cy="2511987"/>
          </a:xfrm>
        </p:spPr>
        <p:txBody>
          <a:bodyPr anchor="ctr">
            <a:normAutofit/>
          </a:bodyPr>
          <a:lstStyle/>
          <a:p>
            <a:r>
              <a:rPr lang="nl-BE">
                <a:solidFill>
                  <a:srgbClr val="BE9C08"/>
                </a:solidFill>
              </a:rPr>
              <a:t>Resultaten voor alle </a:t>
            </a:r>
            <a:br>
              <a:rPr lang="nl-BE"/>
            </a:br>
            <a:r>
              <a:rPr lang="nl-BE">
                <a:solidFill>
                  <a:srgbClr val="BE9C08"/>
                </a:solidFill>
              </a:rPr>
              <a:t>8.101 bewoners</a:t>
            </a:r>
          </a:p>
        </p:txBody>
      </p:sp>
      <p:pic>
        <p:nvPicPr>
          <p:cNvPr id="3" name="Picture 2" descr="Gegenereerde afbeelding">
            <a:extLst>
              <a:ext uri="{FF2B5EF4-FFF2-40B4-BE49-F238E27FC236}">
                <a16:creationId xmlns:a16="http://schemas.microsoft.com/office/drawing/2014/main" id="{5A249566-AF76-21FB-8198-6BAA3160D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366"/>
          <a:stretch>
            <a:fillRect/>
          </a:stretch>
        </p:blipFill>
        <p:spPr bwMode="auto">
          <a:xfrm>
            <a:off x="2778297" y="2061248"/>
            <a:ext cx="1484890" cy="1464092"/>
          </a:xfrm>
          <a:prstGeom prst="flowChartConnector">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Tijdelijke aanduiding voor inhoud 4" descr="Afbeelding met persoon, kleding, Menselijk gezicht, meubels&#10;&#10;Door AI gegenereerde inhoud is mogelijk onjuist.">
            <a:extLst>
              <a:ext uri="{FF2B5EF4-FFF2-40B4-BE49-F238E27FC236}">
                <a16:creationId xmlns:a16="http://schemas.microsoft.com/office/drawing/2014/main" id="{66F12FA3-6D71-1280-F074-8FD10AECB07B}"/>
              </a:ext>
            </a:extLst>
          </p:cNvPr>
          <p:cNvPicPr>
            <a:picLocks noChangeAspect="1"/>
          </p:cNvPicPr>
          <p:nvPr/>
        </p:nvPicPr>
        <p:blipFill>
          <a:blip r:embed="rId4">
            <a:extLst>
              <a:ext uri="{28A0092B-C50C-407E-A947-70E740481C1C}">
                <a14:useLocalDpi xmlns:a14="http://schemas.microsoft.com/office/drawing/2010/main" val="0"/>
              </a:ext>
            </a:extLst>
          </a:blip>
          <a:srcRect l="31454" t="-543" r="20475" b="13587"/>
          <a:stretch>
            <a:fillRect/>
          </a:stretch>
        </p:blipFill>
        <p:spPr>
          <a:xfrm>
            <a:off x="4896389" y="3288563"/>
            <a:ext cx="1483014" cy="1471183"/>
          </a:xfrm>
          <a:prstGeom prst="ellipse">
            <a:avLst/>
          </a:prstGeom>
          <a:ln>
            <a:noFill/>
          </a:ln>
          <a:effectLst>
            <a:softEdge rad="112500"/>
          </a:effectLst>
        </p:spPr>
      </p:pic>
      <p:pic>
        <p:nvPicPr>
          <p:cNvPr id="20" name="Tijdelijke aanduiding voor inhoud 4" descr="Afbeelding met persoon, kleding, Menselijk gezicht, meubels&#10;&#10;Door AI gegenereerde inhoud is mogelijk onjuist.">
            <a:extLst>
              <a:ext uri="{FF2B5EF4-FFF2-40B4-BE49-F238E27FC236}">
                <a16:creationId xmlns:a16="http://schemas.microsoft.com/office/drawing/2014/main" id="{63C43601-B3E3-378D-8E4F-EB9FF74E2217}"/>
              </a:ext>
            </a:extLst>
          </p:cNvPr>
          <p:cNvPicPr>
            <a:picLocks noChangeAspect="1"/>
          </p:cNvPicPr>
          <p:nvPr/>
        </p:nvPicPr>
        <p:blipFill>
          <a:blip r:embed="rId4">
            <a:extLst>
              <a:ext uri="{28A0092B-C50C-407E-A947-70E740481C1C}">
                <a14:useLocalDpi xmlns:a14="http://schemas.microsoft.com/office/drawing/2010/main" val="0"/>
              </a:ext>
            </a:extLst>
          </a:blip>
          <a:srcRect l="31454" t="-543" r="20475" b="13587"/>
          <a:stretch>
            <a:fillRect/>
          </a:stretch>
        </p:blipFill>
        <p:spPr>
          <a:xfrm>
            <a:off x="4019369" y="1175091"/>
            <a:ext cx="1483014" cy="1471183"/>
          </a:xfrm>
          <a:prstGeom prst="ellipse">
            <a:avLst/>
          </a:prstGeom>
          <a:ln>
            <a:noFill/>
          </a:ln>
          <a:effectLst>
            <a:softEdge rad="112500"/>
          </a:effectLst>
        </p:spPr>
      </p:pic>
      <p:pic>
        <p:nvPicPr>
          <p:cNvPr id="21" name="Tijdelijke aanduiding voor inhoud 4" descr="Afbeelding met persoon, kleding, Menselijk gezicht, meubels&#10;&#10;Door AI gegenereerde inhoud is mogelijk onjuist.">
            <a:extLst>
              <a:ext uri="{FF2B5EF4-FFF2-40B4-BE49-F238E27FC236}">
                <a16:creationId xmlns:a16="http://schemas.microsoft.com/office/drawing/2014/main" id="{D0240DEF-3CA8-B64C-1AE3-7CEDBBAB7348}"/>
              </a:ext>
            </a:extLst>
          </p:cNvPr>
          <p:cNvPicPr>
            <a:picLocks noChangeAspect="1"/>
          </p:cNvPicPr>
          <p:nvPr/>
        </p:nvPicPr>
        <p:blipFill>
          <a:blip r:embed="rId4">
            <a:extLst>
              <a:ext uri="{28A0092B-C50C-407E-A947-70E740481C1C}">
                <a14:useLocalDpi xmlns:a14="http://schemas.microsoft.com/office/drawing/2010/main" val="0"/>
              </a:ext>
            </a:extLst>
          </a:blip>
          <a:srcRect l="31454" t="-543" r="20475" b="13587"/>
          <a:stretch>
            <a:fillRect/>
          </a:stretch>
        </p:blipFill>
        <p:spPr>
          <a:xfrm>
            <a:off x="2782917" y="901921"/>
            <a:ext cx="1483014" cy="1471183"/>
          </a:xfrm>
          <a:prstGeom prst="ellipse">
            <a:avLst/>
          </a:prstGeom>
          <a:ln>
            <a:noFill/>
          </a:ln>
          <a:effectLst>
            <a:softEdge rad="112500"/>
          </a:effectLst>
        </p:spPr>
      </p:pic>
      <p:pic>
        <p:nvPicPr>
          <p:cNvPr id="22" name="Tijdelijke aanduiding voor inhoud 4" descr="Afbeelding met persoon, kleding, Menselijk gezicht, meubels&#10;&#10;Door AI gegenereerde inhoud is mogelijk onjuist.">
            <a:extLst>
              <a:ext uri="{FF2B5EF4-FFF2-40B4-BE49-F238E27FC236}">
                <a16:creationId xmlns:a16="http://schemas.microsoft.com/office/drawing/2014/main" id="{B0FA38DE-0ADA-8F78-A58A-43D63BBF6237}"/>
              </a:ext>
            </a:extLst>
          </p:cNvPr>
          <p:cNvPicPr>
            <a:picLocks noChangeAspect="1"/>
          </p:cNvPicPr>
          <p:nvPr/>
        </p:nvPicPr>
        <p:blipFill>
          <a:blip r:embed="rId4">
            <a:extLst>
              <a:ext uri="{28A0092B-C50C-407E-A947-70E740481C1C}">
                <a14:useLocalDpi xmlns:a14="http://schemas.microsoft.com/office/drawing/2010/main" val="0"/>
              </a:ext>
            </a:extLst>
          </a:blip>
          <a:srcRect l="31454" t="-543" r="20475" b="13587"/>
          <a:stretch>
            <a:fillRect/>
          </a:stretch>
        </p:blipFill>
        <p:spPr>
          <a:xfrm>
            <a:off x="4019369" y="2339656"/>
            <a:ext cx="1483014" cy="1471183"/>
          </a:xfrm>
          <a:prstGeom prst="ellipse">
            <a:avLst/>
          </a:prstGeom>
          <a:ln>
            <a:noFill/>
          </a:ln>
          <a:effectLst>
            <a:softEdge rad="112500"/>
          </a:effectLst>
        </p:spPr>
      </p:pic>
      <p:pic>
        <p:nvPicPr>
          <p:cNvPr id="23" name="Tijdelijke aanduiding voor inhoud 4" descr="Afbeelding met persoon, kleding, Menselijk gezicht, meubels&#10;&#10;Door AI gegenereerde inhoud is mogelijk onjuist.">
            <a:extLst>
              <a:ext uri="{FF2B5EF4-FFF2-40B4-BE49-F238E27FC236}">
                <a16:creationId xmlns:a16="http://schemas.microsoft.com/office/drawing/2014/main" id="{7CC789E9-E5CD-A15E-D570-511B92DEF746}"/>
              </a:ext>
            </a:extLst>
          </p:cNvPr>
          <p:cNvPicPr>
            <a:picLocks noChangeAspect="1"/>
          </p:cNvPicPr>
          <p:nvPr/>
        </p:nvPicPr>
        <p:blipFill>
          <a:blip r:embed="rId4">
            <a:extLst>
              <a:ext uri="{28A0092B-C50C-407E-A947-70E740481C1C}">
                <a14:useLocalDpi xmlns:a14="http://schemas.microsoft.com/office/drawing/2010/main" val="0"/>
              </a:ext>
            </a:extLst>
          </a:blip>
          <a:srcRect l="31454" t="-543" r="20475" b="13587"/>
          <a:stretch>
            <a:fillRect/>
          </a:stretch>
        </p:blipFill>
        <p:spPr>
          <a:xfrm>
            <a:off x="813219" y="3604864"/>
            <a:ext cx="1483014" cy="1471183"/>
          </a:xfrm>
          <a:prstGeom prst="ellipse">
            <a:avLst/>
          </a:prstGeom>
          <a:ln>
            <a:noFill/>
          </a:ln>
          <a:effectLst>
            <a:softEdge rad="112500"/>
          </a:effectLst>
        </p:spPr>
      </p:pic>
      <p:pic>
        <p:nvPicPr>
          <p:cNvPr id="28" name="Picture 27" descr="Gegenereerde afbeelding">
            <a:extLst>
              <a:ext uri="{FF2B5EF4-FFF2-40B4-BE49-F238E27FC236}">
                <a16:creationId xmlns:a16="http://schemas.microsoft.com/office/drawing/2014/main" id="{C52B5A2A-595F-3BA1-20D1-63BE79987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366"/>
          <a:stretch>
            <a:fillRect/>
          </a:stretch>
        </p:blipFill>
        <p:spPr bwMode="auto">
          <a:xfrm>
            <a:off x="3419527" y="3291950"/>
            <a:ext cx="1484890" cy="1464092"/>
          </a:xfrm>
          <a:prstGeom prst="flowChartConnector">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29" descr="Gegenereerde afbeelding">
            <a:extLst>
              <a:ext uri="{FF2B5EF4-FFF2-40B4-BE49-F238E27FC236}">
                <a16:creationId xmlns:a16="http://schemas.microsoft.com/office/drawing/2014/main" id="{FAE638E5-8B32-926F-A53D-6C0517B38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366"/>
          <a:stretch>
            <a:fillRect/>
          </a:stretch>
        </p:blipFill>
        <p:spPr bwMode="auto">
          <a:xfrm>
            <a:off x="1794886" y="2702478"/>
            <a:ext cx="1484890" cy="1464092"/>
          </a:xfrm>
          <a:prstGeom prst="flowChartConnector">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 name="Picture 31" descr="Gegenereerde afbeelding">
            <a:extLst>
              <a:ext uri="{FF2B5EF4-FFF2-40B4-BE49-F238E27FC236}">
                <a16:creationId xmlns:a16="http://schemas.microsoft.com/office/drawing/2014/main" id="{F4525424-7140-6190-1502-7D6205B10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366"/>
          <a:stretch>
            <a:fillRect/>
          </a:stretch>
        </p:blipFill>
        <p:spPr bwMode="auto">
          <a:xfrm>
            <a:off x="1545217" y="4759088"/>
            <a:ext cx="1484890" cy="1464092"/>
          </a:xfrm>
          <a:prstGeom prst="flowChartConnector">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 name="Tijdelijke aanduiding voor inhoud 4" descr="Afbeelding met persoon, kleding, Menselijk gezicht, meubels&#10;&#10;Door AI gegenereerde inhoud is mogelijk onjuist.">
            <a:extLst>
              <a:ext uri="{FF2B5EF4-FFF2-40B4-BE49-F238E27FC236}">
                <a16:creationId xmlns:a16="http://schemas.microsoft.com/office/drawing/2014/main" id="{6DE0DAB9-3C69-F141-9678-7F1BC8CBEB4A}"/>
              </a:ext>
            </a:extLst>
          </p:cNvPr>
          <p:cNvPicPr>
            <a:picLocks noChangeAspect="1"/>
          </p:cNvPicPr>
          <p:nvPr/>
        </p:nvPicPr>
        <p:blipFill>
          <a:blip r:embed="rId4">
            <a:extLst>
              <a:ext uri="{28A0092B-C50C-407E-A947-70E740481C1C}">
                <a14:useLocalDpi xmlns:a14="http://schemas.microsoft.com/office/drawing/2010/main" val="0"/>
              </a:ext>
            </a:extLst>
          </a:blip>
          <a:srcRect l="31454" t="-543" r="20475" b="13587"/>
          <a:stretch>
            <a:fillRect/>
          </a:stretch>
        </p:blipFill>
        <p:spPr>
          <a:xfrm>
            <a:off x="3041710" y="4755054"/>
            <a:ext cx="1483014" cy="1471183"/>
          </a:xfrm>
          <a:prstGeom prst="ellipse">
            <a:avLst/>
          </a:prstGeom>
          <a:ln>
            <a:noFill/>
          </a:ln>
          <a:effectLst>
            <a:softEdge rad="112500"/>
          </a:effectLst>
        </p:spPr>
      </p:pic>
      <p:pic>
        <p:nvPicPr>
          <p:cNvPr id="34" name="Tijdelijke aanduiding voor inhoud 4" descr="Afbeelding met persoon, kleding, Menselijk gezicht, meubels&#10;&#10;Door AI gegenereerde inhoud is mogelijk onjuist.">
            <a:extLst>
              <a:ext uri="{FF2B5EF4-FFF2-40B4-BE49-F238E27FC236}">
                <a16:creationId xmlns:a16="http://schemas.microsoft.com/office/drawing/2014/main" id="{DB0BB8C3-9276-1755-372B-CDA9FC1A9354}"/>
              </a:ext>
            </a:extLst>
          </p:cNvPr>
          <p:cNvPicPr>
            <a:picLocks noChangeAspect="1"/>
          </p:cNvPicPr>
          <p:nvPr/>
        </p:nvPicPr>
        <p:blipFill>
          <a:blip r:embed="rId4">
            <a:extLst>
              <a:ext uri="{28A0092B-C50C-407E-A947-70E740481C1C}">
                <a14:useLocalDpi xmlns:a14="http://schemas.microsoft.com/office/drawing/2010/main" val="0"/>
              </a:ext>
            </a:extLst>
          </a:blip>
          <a:srcRect l="31454" t="-543" r="20475" b="13587"/>
          <a:stretch>
            <a:fillRect/>
          </a:stretch>
        </p:blipFill>
        <p:spPr>
          <a:xfrm>
            <a:off x="4263785" y="4266223"/>
            <a:ext cx="1483014" cy="1471183"/>
          </a:xfrm>
          <a:prstGeom prst="ellipse">
            <a:avLst/>
          </a:prstGeom>
          <a:ln>
            <a:noFill/>
          </a:ln>
          <a:effectLst>
            <a:softEdge rad="112500"/>
          </a:effectLst>
        </p:spPr>
      </p:pic>
      <p:pic>
        <p:nvPicPr>
          <p:cNvPr id="35" name="Picture 34" descr="Gegenereerde afbeelding">
            <a:extLst>
              <a:ext uri="{FF2B5EF4-FFF2-40B4-BE49-F238E27FC236}">
                <a16:creationId xmlns:a16="http://schemas.microsoft.com/office/drawing/2014/main" id="{490BD779-2C13-BD58-71CD-642BC1AB5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366"/>
          <a:stretch>
            <a:fillRect/>
          </a:stretch>
        </p:blipFill>
        <p:spPr bwMode="auto">
          <a:xfrm>
            <a:off x="5116055" y="1969232"/>
            <a:ext cx="1484890" cy="1464092"/>
          </a:xfrm>
          <a:prstGeom prst="flowChartConnector">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 name="Tijdelijke aanduiding voor inhoud 4" descr="Afbeelding met persoon, kleding, Menselijk gezicht, meubels&#10;&#10;Door AI gegenereerde inhoud is mogelijk onjuist.">
            <a:extLst>
              <a:ext uri="{FF2B5EF4-FFF2-40B4-BE49-F238E27FC236}">
                <a16:creationId xmlns:a16="http://schemas.microsoft.com/office/drawing/2014/main" id="{A840523C-616E-99BB-C80A-D1F2601D2DAB}"/>
              </a:ext>
            </a:extLst>
          </p:cNvPr>
          <p:cNvPicPr>
            <a:picLocks noChangeAspect="1"/>
          </p:cNvPicPr>
          <p:nvPr/>
        </p:nvPicPr>
        <p:blipFill>
          <a:blip r:embed="rId4">
            <a:extLst>
              <a:ext uri="{28A0092B-C50C-407E-A947-70E740481C1C}">
                <a14:useLocalDpi xmlns:a14="http://schemas.microsoft.com/office/drawing/2010/main" val="0"/>
              </a:ext>
            </a:extLst>
          </a:blip>
          <a:srcRect l="31454" t="-543" r="20475" b="13587"/>
          <a:stretch>
            <a:fillRect/>
          </a:stretch>
        </p:blipFill>
        <p:spPr>
          <a:xfrm>
            <a:off x="511295" y="2368411"/>
            <a:ext cx="1483014" cy="1471183"/>
          </a:xfrm>
          <a:prstGeom prst="ellipse">
            <a:avLst/>
          </a:prstGeom>
          <a:ln>
            <a:noFill/>
          </a:ln>
          <a:effectLst>
            <a:softEdge rad="112500"/>
          </a:effectLst>
        </p:spPr>
      </p:pic>
      <p:pic>
        <p:nvPicPr>
          <p:cNvPr id="37" name="Tijdelijke aanduiding voor inhoud 4" descr="Afbeelding met persoon, kleding, Menselijk gezicht, meubels&#10;&#10;Door AI gegenereerde inhoud is mogelijk onjuist.">
            <a:extLst>
              <a:ext uri="{FF2B5EF4-FFF2-40B4-BE49-F238E27FC236}">
                <a16:creationId xmlns:a16="http://schemas.microsoft.com/office/drawing/2014/main" id="{6F64B59D-41AD-98AA-FC14-BAD7FDF8E3B0}"/>
              </a:ext>
            </a:extLst>
          </p:cNvPr>
          <p:cNvPicPr>
            <a:picLocks noChangeAspect="1"/>
          </p:cNvPicPr>
          <p:nvPr/>
        </p:nvPicPr>
        <p:blipFill>
          <a:blip r:embed="rId4">
            <a:extLst>
              <a:ext uri="{28A0092B-C50C-407E-A947-70E740481C1C}">
                <a14:useLocalDpi xmlns:a14="http://schemas.microsoft.com/office/drawing/2010/main" val="0"/>
              </a:ext>
            </a:extLst>
          </a:blip>
          <a:srcRect l="31454" t="-543" r="20475" b="13587"/>
          <a:stretch>
            <a:fillRect/>
          </a:stretch>
        </p:blipFill>
        <p:spPr>
          <a:xfrm>
            <a:off x="1532087" y="1333242"/>
            <a:ext cx="1483014" cy="1471183"/>
          </a:xfrm>
          <a:prstGeom prst="ellipse">
            <a:avLst/>
          </a:prstGeom>
          <a:ln>
            <a:noFill/>
          </a:ln>
          <a:effectLst>
            <a:softEdge rad="112500"/>
          </a:effectLst>
        </p:spPr>
      </p:pic>
      <p:pic>
        <p:nvPicPr>
          <p:cNvPr id="38" name="Tijdelijke aanduiding voor inhoud 4" descr="Afbeelding met persoon, kleding, Menselijk gezicht, meubels&#10;&#10;Door AI gegenereerde inhoud is mogelijk onjuist.">
            <a:extLst>
              <a:ext uri="{FF2B5EF4-FFF2-40B4-BE49-F238E27FC236}">
                <a16:creationId xmlns:a16="http://schemas.microsoft.com/office/drawing/2014/main" id="{DDAA7649-AA21-5F4D-FF97-021E59A6AE82}"/>
              </a:ext>
            </a:extLst>
          </p:cNvPr>
          <p:cNvPicPr>
            <a:picLocks noChangeAspect="1"/>
          </p:cNvPicPr>
          <p:nvPr/>
        </p:nvPicPr>
        <p:blipFill>
          <a:blip r:embed="rId4">
            <a:extLst>
              <a:ext uri="{28A0092B-C50C-407E-A947-70E740481C1C}">
                <a14:useLocalDpi xmlns:a14="http://schemas.microsoft.com/office/drawing/2010/main" val="0"/>
              </a:ext>
            </a:extLst>
          </a:blip>
          <a:srcRect l="31454" t="-543" r="20475" b="13587"/>
          <a:stretch>
            <a:fillRect/>
          </a:stretch>
        </p:blipFill>
        <p:spPr>
          <a:xfrm>
            <a:off x="2308464" y="3806147"/>
            <a:ext cx="1483014" cy="1471183"/>
          </a:xfrm>
          <a:prstGeom prst="ellipse">
            <a:avLst/>
          </a:prstGeom>
          <a:ln>
            <a:noFill/>
          </a:ln>
          <a:effectLst>
            <a:softEdge rad="112500"/>
          </a:effectLst>
        </p:spPr>
      </p:pic>
    </p:spTree>
    <p:extLst>
      <p:ext uri="{BB962C8B-B14F-4D97-AF65-F5344CB8AC3E}">
        <p14:creationId xmlns:p14="http://schemas.microsoft.com/office/powerpoint/2010/main" val="929637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88C3E-5AFF-55F5-90EF-1622B9F525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1E3953-CE21-27AE-1E84-664437632875}"/>
              </a:ext>
            </a:extLst>
          </p:cNvPr>
          <p:cNvSpPr>
            <a:spLocks noGrp="1"/>
          </p:cNvSpPr>
          <p:nvPr>
            <p:ph type="title"/>
          </p:nvPr>
        </p:nvSpPr>
        <p:spPr>
          <a:xfrm>
            <a:off x="769744" y="2679192"/>
            <a:ext cx="4400488" cy="1499616"/>
          </a:xfrm>
        </p:spPr>
        <p:txBody>
          <a:bodyPr>
            <a:normAutofit/>
          </a:bodyPr>
          <a:lstStyle/>
          <a:p>
            <a:r>
              <a:rPr lang="nl-BE" sz="3200" cap="none">
                <a:solidFill>
                  <a:srgbClr val="4A84A9"/>
                </a:solidFill>
              </a:rPr>
              <a:t>Totaal = 377 </a:t>
            </a:r>
            <a:br>
              <a:rPr lang="nl-BE" sz="3200" cap="none">
                <a:solidFill>
                  <a:srgbClr val="4A84A9"/>
                </a:solidFill>
              </a:rPr>
            </a:br>
            <a:r>
              <a:rPr lang="nl-BE" sz="3200" cap="none">
                <a:solidFill>
                  <a:srgbClr val="4A84A9"/>
                </a:solidFill>
              </a:rPr>
              <a:t>woonzorgcentra</a:t>
            </a:r>
          </a:p>
        </p:txBody>
      </p:sp>
      <p:graphicFrame>
        <p:nvGraphicFramePr>
          <p:cNvPr id="4" name="Diagram 3">
            <a:extLst>
              <a:ext uri="{FF2B5EF4-FFF2-40B4-BE49-F238E27FC236}">
                <a16:creationId xmlns:a16="http://schemas.microsoft.com/office/drawing/2014/main" id="{68C80D87-001E-25A3-0817-4C35C41A38AB}"/>
              </a:ext>
            </a:extLst>
          </p:cNvPr>
          <p:cNvGraphicFramePr/>
          <p:nvPr>
            <p:extLst>
              <p:ext uri="{D42A27DB-BD31-4B8C-83A1-F6EECF244321}">
                <p14:modId xmlns:p14="http://schemas.microsoft.com/office/powerpoint/2010/main" val="961106455"/>
              </p:ext>
            </p:extLst>
          </p:nvPr>
        </p:nvGraphicFramePr>
        <p:xfrm>
          <a:off x="3940002" y="1376975"/>
          <a:ext cx="7482254" cy="3162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el 1">
            <a:extLst>
              <a:ext uri="{FF2B5EF4-FFF2-40B4-BE49-F238E27FC236}">
                <a16:creationId xmlns:a16="http://schemas.microsoft.com/office/drawing/2014/main" id="{F3BACC6D-7C7B-0358-839E-1598C6F5AA6B}"/>
              </a:ext>
            </a:extLst>
          </p:cNvPr>
          <p:cNvSpPr txBox="1">
            <a:spLocks/>
          </p:cNvSpPr>
          <p:nvPr/>
        </p:nvSpPr>
        <p:spPr>
          <a:xfrm>
            <a:off x="769744" y="848118"/>
            <a:ext cx="10515600"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nl-BE">
                <a:solidFill>
                  <a:srgbClr val="BE9C08"/>
                </a:solidFill>
              </a:rPr>
              <a:t>Bewoners</a:t>
            </a:r>
          </a:p>
        </p:txBody>
      </p:sp>
      <p:pic>
        <p:nvPicPr>
          <p:cNvPr id="3" name="Picture 2" descr="Gegenereerde afbeelding">
            <a:extLst>
              <a:ext uri="{FF2B5EF4-FFF2-40B4-BE49-F238E27FC236}">
                <a16:creationId xmlns:a16="http://schemas.microsoft.com/office/drawing/2014/main" id="{C9D44026-B7F7-2957-FD87-82C5566795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34366"/>
          <a:stretch>
            <a:fillRect/>
          </a:stretch>
        </p:blipFill>
        <p:spPr bwMode="auto">
          <a:xfrm>
            <a:off x="9495782" y="819748"/>
            <a:ext cx="1543116" cy="1556355"/>
          </a:xfrm>
          <a:prstGeom prst="flowChartConnector">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CA3C36AC-23F0-4D41-E996-E6C2E83E20C3}"/>
              </a:ext>
            </a:extLst>
          </p:cNvPr>
          <p:cNvSpPr txBox="1"/>
          <p:nvPr/>
        </p:nvSpPr>
        <p:spPr>
          <a:xfrm>
            <a:off x="5945361" y="4492300"/>
            <a:ext cx="4720603" cy="1015663"/>
          </a:xfrm>
          <a:prstGeom prst="rect">
            <a:avLst/>
          </a:prstGeom>
          <a:noFill/>
        </p:spPr>
        <p:txBody>
          <a:bodyPr wrap="square" lIns="91440" tIns="45720" rIns="91440" bIns="45720" anchor="t">
            <a:spAutoFit/>
          </a:bodyPr>
          <a:lstStyle/>
          <a:p>
            <a:pPr algn="ctr"/>
            <a:r>
              <a:rPr lang="nl-BE" sz="3600">
                <a:solidFill>
                  <a:srgbClr val="0C6B77"/>
                </a:solidFill>
              </a:rPr>
              <a:t>55%</a:t>
            </a:r>
            <a:r>
              <a:rPr lang="nl-BE" sz="2400">
                <a:solidFill>
                  <a:srgbClr val="0C6B77"/>
                </a:solidFill>
              </a:rPr>
              <a:t> van de doelgroep in de deelnemende woonzorgcentra</a:t>
            </a:r>
            <a:endParaRPr lang="en-US">
              <a:solidFill>
                <a:srgbClr val="0C6B77"/>
              </a:solidFill>
            </a:endParaRPr>
          </a:p>
        </p:txBody>
      </p:sp>
      <p:pic>
        <p:nvPicPr>
          <p:cNvPr id="19" name="Tijdelijke aanduiding voor inhoud 4" descr="Afbeelding met persoon, kleding, Menselijk gezicht, meubels&#10;&#10;Door AI gegenereerde inhoud is mogelijk onjuist.">
            <a:extLst>
              <a:ext uri="{FF2B5EF4-FFF2-40B4-BE49-F238E27FC236}">
                <a16:creationId xmlns:a16="http://schemas.microsoft.com/office/drawing/2014/main" id="{AA405B8F-0421-6FBE-65E8-6EA7430F6AB3}"/>
              </a:ext>
            </a:extLst>
          </p:cNvPr>
          <p:cNvPicPr>
            <a:picLocks noChangeAspect="1"/>
          </p:cNvPicPr>
          <p:nvPr/>
        </p:nvPicPr>
        <p:blipFill>
          <a:blip r:embed="rId9">
            <a:extLst>
              <a:ext uri="{28A0092B-C50C-407E-A947-70E740481C1C}">
                <a14:useLocalDpi xmlns:a14="http://schemas.microsoft.com/office/drawing/2010/main" val="0"/>
              </a:ext>
            </a:extLst>
          </a:blip>
          <a:srcRect l="31454" t="-543" r="20475" b="13587"/>
          <a:stretch>
            <a:fillRect/>
          </a:stretch>
        </p:blipFill>
        <p:spPr>
          <a:xfrm>
            <a:off x="5648091" y="913385"/>
            <a:ext cx="1554900" cy="1557446"/>
          </a:xfrm>
          <a:prstGeom prst="ellipse">
            <a:avLst/>
          </a:prstGeom>
          <a:ln>
            <a:noFill/>
          </a:ln>
          <a:effectLst>
            <a:softEdge rad="112500"/>
          </a:effectLst>
        </p:spPr>
      </p:pic>
    </p:spTree>
    <p:extLst>
      <p:ext uri="{BB962C8B-B14F-4D97-AF65-F5344CB8AC3E}">
        <p14:creationId xmlns:p14="http://schemas.microsoft.com/office/powerpoint/2010/main" val="808230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nummer, Lettertype&#10;&#10;Door AI gegenereerde inhoud is mogelijk onjuist.">
            <a:extLst>
              <a:ext uri="{FF2B5EF4-FFF2-40B4-BE49-F238E27FC236}">
                <a16:creationId xmlns:a16="http://schemas.microsoft.com/office/drawing/2014/main" id="{7FDF755A-F721-2D3D-9FE2-86D95B4C4657}"/>
              </a:ext>
            </a:extLst>
          </p:cNvPr>
          <p:cNvPicPr>
            <a:picLocks noChangeAspect="1"/>
          </p:cNvPicPr>
          <p:nvPr/>
        </p:nvPicPr>
        <p:blipFill>
          <a:blip r:embed="rId3">
            <a:extLst>
              <a:ext uri="{28A0092B-C50C-407E-A947-70E740481C1C}">
                <a14:useLocalDpi xmlns:a14="http://schemas.microsoft.com/office/drawing/2010/main" val="0"/>
              </a:ext>
            </a:extLst>
          </a:blip>
          <a:srcRect t="-1" b="83122"/>
          <a:stretch>
            <a:fillRect/>
          </a:stretch>
        </p:blipFill>
        <p:spPr>
          <a:xfrm>
            <a:off x="1084943" y="395984"/>
            <a:ext cx="10341205" cy="1471238"/>
          </a:xfrm>
          <a:prstGeom prst="rect">
            <a:avLst/>
          </a:prstGeom>
        </p:spPr>
      </p:pic>
      <p:pic>
        <p:nvPicPr>
          <p:cNvPr id="5" name="Afbeelding 4" descr="Afbeelding met tekst, schermopname, nummer, Lettertype&#10;&#10;Door AI gegenereerde inhoud is mogelijk onjuist.">
            <a:extLst>
              <a:ext uri="{FF2B5EF4-FFF2-40B4-BE49-F238E27FC236}">
                <a16:creationId xmlns:a16="http://schemas.microsoft.com/office/drawing/2014/main" id="{0D35A8D1-8BE4-E222-0827-99D5ABB3336B}"/>
              </a:ext>
            </a:extLst>
          </p:cNvPr>
          <p:cNvPicPr>
            <a:picLocks noChangeAspect="1"/>
          </p:cNvPicPr>
          <p:nvPr/>
        </p:nvPicPr>
        <p:blipFill>
          <a:blip r:embed="rId3">
            <a:extLst>
              <a:ext uri="{28A0092B-C50C-407E-A947-70E740481C1C}">
                <a14:useLocalDpi xmlns:a14="http://schemas.microsoft.com/office/drawing/2010/main" val="0"/>
              </a:ext>
            </a:extLst>
          </a:blip>
          <a:srcRect t="33661" b="49291"/>
          <a:stretch>
            <a:fillRect/>
          </a:stretch>
        </p:blipFill>
        <p:spPr>
          <a:xfrm>
            <a:off x="1084943" y="1867222"/>
            <a:ext cx="10341204" cy="1485987"/>
          </a:xfrm>
          <a:prstGeom prst="rect">
            <a:avLst/>
          </a:prstGeom>
        </p:spPr>
      </p:pic>
      <p:pic>
        <p:nvPicPr>
          <p:cNvPr id="7" name="Afbeelding 6">
            <a:extLst>
              <a:ext uri="{FF2B5EF4-FFF2-40B4-BE49-F238E27FC236}">
                <a16:creationId xmlns:a16="http://schemas.microsoft.com/office/drawing/2014/main" id="{39C9F0F4-7E29-577F-8136-518F427C51BE}"/>
              </a:ext>
            </a:extLst>
          </p:cNvPr>
          <p:cNvPicPr>
            <a:picLocks noChangeAspect="1"/>
          </p:cNvPicPr>
          <p:nvPr/>
        </p:nvPicPr>
        <p:blipFill>
          <a:blip r:embed="rId4"/>
          <a:stretch>
            <a:fillRect/>
          </a:stretch>
        </p:blipFill>
        <p:spPr>
          <a:xfrm>
            <a:off x="2393456" y="4872447"/>
            <a:ext cx="7405087" cy="909139"/>
          </a:xfrm>
          <a:prstGeom prst="rect">
            <a:avLst/>
          </a:prstGeom>
        </p:spPr>
      </p:pic>
      <p:pic>
        <p:nvPicPr>
          <p:cNvPr id="25" name="Picture 2" descr="Gegenereerde afbeelding">
            <a:extLst>
              <a:ext uri="{FF2B5EF4-FFF2-40B4-BE49-F238E27FC236}">
                <a16:creationId xmlns:a16="http://schemas.microsoft.com/office/drawing/2014/main" id="{FE6FD116-8949-0B74-A46A-31F51FEEC4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4366"/>
          <a:stretch>
            <a:fillRect/>
          </a:stretch>
        </p:blipFill>
        <p:spPr bwMode="auto">
          <a:xfrm>
            <a:off x="1357309" y="5576420"/>
            <a:ext cx="1169943" cy="1179980"/>
          </a:xfrm>
          <a:prstGeom prst="flowChartConnector">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Tijdelijke aanduiding voor inhoud 4" descr="Afbeelding met persoon, kleding, Menselijk gezicht, meubels&#10;&#10;Door AI gegenereerde inhoud is mogelijk onjuist.">
            <a:extLst>
              <a:ext uri="{FF2B5EF4-FFF2-40B4-BE49-F238E27FC236}">
                <a16:creationId xmlns:a16="http://schemas.microsoft.com/office/drawing/2014/main" id="{F3A60140-05F5-26EE-AB22-ACD9CD8B49FF}"/>
              </a:ext>
            </a:extLst>
          </p:cNvPr>
          <p:cNvPicPr>
            <a:picLocks noChangeAspect="1"/>
          </p:cNvPicPr>
          <p:nvPr/>
        </p:nvPicPr>
        <p:blipFill>
          <a:blip r:embed="rId6">
            <a:extLst>
              <a:ext uri="{28A0092B-C50C-407E-A947-70E740481C1C}">
                <a14:useLocalDpi xmlns:a14="http://schemas.microsoft.com/office/drawing/2010/main" val="0"/>
              </a:ext>
            </a:extLst>
          </a:blip>
          <a:srcRect l="31454" t="-543" r="20475" b="13587"/>
          <a:stretch>
            <a:fillRect/>
          </a:stretch>
        </p:blipFill>
        <p:spPr>
          <a:xfrm>
            <a:off x="170317" y="5557272"/>
            <a:ext cx="1195467" cy="1198013"/>
          </a:xfrm>
          <a:prstGeom prst="ellipse">
            <a:avLst/>
          </a:prstGeom>
          <a:ln>
            <a:noFill/>
          </a:ln>
          <a:effectLst>
            <a:softEdge rad="112500"/>
          </a:effectLst>
        </p:spPr>
      </p:pic>
      <p:pic>
        <p:nvPicPr>
          <p:cNvPr id="2" name="Afbeelding 1">
            <a:extLst>
              <a:ext uri="{FF2B5EF4-FFF2-40B4-BE49-F238E27FC236}">
                <a16:creationId xmlns:a16="http://schemas.microsoft.com/office/drawing/2014/main" id="{F27C6DDA-FAFD-9FFC-6876-238052960334}"/>
              </a:ext>
            </a:extLst>
          </p:cNvPr>
          <p:cNvPicPr>
            <a:picLocks noChangeAspect="1"/>
          </p:cNvPicPr>
          <p:nvPr/>
        </p:nvPicPr>
        <p:blipFill>
          <a:blip r:embed="rId7">
            <a:extLst>
              <a:ext uri="{28A0092B-C50C-407E-A947-70E740481C1C}">
                <a14:useLocalDpi xmlns:a14="http://schemas.microsoft.com/office/drawing/2010/main" val="0"/>
              </a:ext>
            </a:extLst>
          </a:blip>
          <a:srcRect b="81502"/>
          <a:stretch>
            <a:fillRect/>
          </a:stretch>
        </p:blipFill>
        <p:spPr>
          <a:xfrm>
            <a:off x="1084942" y="3387702"/>
            <a:ext cx="10195811" cy="1484745"/>
          </a:xfrm>
          <a:prstGeom prst="rect">
            <a:avLst/>
          </a:prstGeom>
        </p:spPr>
      </p:pic>
    </p:spTree>
    <p:extLst>
      <p:ext uri="{BB962C8B-B14F-4D97-AF65-F5344CB8AC3E}">
        <p14:creationId xmlns:p14="http://schemas.microsoft.com/office/powerpoint/2010/main" val="2849120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nummer, Lettertype&#10;&#10;Door AI gegenereerde inhoud is mogelijk onjuist.">
            <a:extLst>
              <a:ext uri="{FF2B5EF4-FFF2-40B4-BE49-F238E27FC236}">
                <a16:creationId xmlns:a16="http://schemas.microsoft.com/office/drawing/2014/main" id="{CFB86588-E568-FAAC-6EFF-E8BBCBACB462}"/>
              </a:ext>
            </a:extLst>
          </p:cNvPr>
          <p:cNvPicPr>
            <a:picLocks noChangeAspect="1"/>
          </p:cNvPicPr>
          <p:nvPr/>
        </p:nvPicPr>
        <p:blipFill>
          <a:blip r:embed="rId3">
            <a:extLst>
              <a:ext uri="{28A0092B-C50C-407E-A947-70E740481C1C}">
                <a14:useLocalDpi xmlns:a14="http://schemas.microsoft.com/office/drawing/2010/main" val="0"/>
              </a:ext>
            </a:extLst>
          </a:blip>
          <a:srcRect t="67757" b="13407"/>
          <a:stretch>
            <a:fillRect/>
          </a:stretch>
        </p:blipFill>
        <p:spPr>
          <a:xfrm>
            <a:off x="1942280" y="282356"/>
            <a:ext cx="8847554" cy="1404707"/>
          </a:xfrm>
          <a:prstGeom prst="rect">
            <a:avLst/>
          </a:prstGeom>
        </p:spPr>
      </p:pic>
      <p:pic>
        <p:nvPicPr>
          <p:cNvPr id="6" name="Afbeelding 5">
            <a:extLst>
              <a:ext uri="{FF2B5EF4-FFF2-40B4-BE49-F238E27FC236}">
                <a16:creationId xmlns:a16="http://schemas.microsoft.com/office/drawing/2014/main" id="{04ADA5F1-58B1-512E-05DB-EBC1BA9F36BA}"/>
              </a:ext>
            </a:extLst>
          </p:cNvPr>
          <p:cNvPicPr>
            <a:picLocks noChangeAspect="1"/>
          </p:cNvPicPr>
          <p:nvPr/>
        </p:nvPicPr>
        <p:blipFill>
          <a:blip r:embed="rId4">
            <a:extLst>
              <a:ext uri="{28A0092B-C50C-407E-A947-70E740481C1C}">
                <a14:useLocalDpi xmlns:a14="http://schemas.microsoft.com/office/drawing/2010/main" val="0"/>
              </a:ext>
            </a:extLst>
          </a:blip>
          <a:srcRect t="18135" b="61698"/>
          <a:stretch>
            <a:fillRect/>
          </a:stretch>
        </p:blipFill>
        <p:spPr>
          <a:xfrm>
            <a:off x="1823011" y="1518657"/>
            <a:ext cx="8847554" cy="1404707"/>
          </a:xfrm>
          <a:prstGeom prst="rect">
            <a:avLst/>
          </a:prstGeom>
        </p:spPr>
      </p:pic>
      <p:pic>
        <p:nvPicPr>
          <p:cNvPr id="2" name="Picture 2" descr="Gegenereerde afbeelding">
            <a:extLst>
              <a:ext uri="{FF2B5EF4-FFF2-40B4-BE49-F238E27FC236}">
                <a16:creationId xmlns:a16="http://schemas.microsoft.com/office/drawing/2014/main" id="{E9F37C8B-33D7-983B-A9B9-D9B8895661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4366"/>
          <a:stretch>
            <a:fillRect/>
          </a:stretch>
        </p:blipFill>
        <p:spPr bwMode="auto">
          <a:xfrm>
            <a:off x="1357309" y="5576420"/>
            <a:ext cx="1169943" cy="1179980"/>
          </a:xfrm>
          <a:prstGeom prst="flowChartConnector">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Tijdelijke aanduiding voor inhoud 4" descr="Afbeelding met persoon, kleding, Menselijk gezicht, meubels&#10;&#10;Door AI gegenereerde inhoud is mogelijk onjuist.">
            <a:extLst>
              <a:ext uri="{FF2B5EF4-FFF2-40B4-BE49-F238E27FC236}">
                <a16:creationId xmlns:a16="http://schemas.microsoft.com/office/drawing/2014/main" id="{2A9BD7AA-8456-AA69-9902-32A10454C3E7}"/>
              </a:ext>
            </a:extLst>
          </p:cNvPr>
          <p:cNvPicPr>
            <a:picLocks noChangeAspect="1"/>
          </p:cNvPicPr>
          <p:nvPr/>
        </p:nvPicPr>
        <p:blipFill>
          <a:blip r:embed="rId6">
            <a:extLst>
              <a:ext uri="{28A0092B-C50C-407E-A947-70E740481C1C}">
                <a14:useLocalDpi xmlns:a14="http://schemas.microsoft.com/office/drawing/2010/main" val="0"/>
              </a:ext>
            </a:extLst>
          </a:blip>
          <a:srcRect l="31454" t="-543" r="20475" b="13587"/>
          <a:stretch>
            <a:fillRect/>
          </a:stretch>
        </p:blipFill>
        <p:spPr>
          <a:xfrm>
            <a:off x="170317" y="5557272"/>
            <a:ext cx="1195467" cy="1198013"/>
          </a:xfrm>
          <a:prstGeom prst="ellipse">
            <a:avLst/>
          </a:prstGeom>
          <a:ln>
            <a:noFill/>
          </a:ln>
          <a:effectLst>
            <a:softEdge rad="112500"/>
          </a:effectLst>
        </p:spPr>
      </p:pic>
      <p:pic>
        <p:nvPicPr>
          <p:cNvPr id="9" name="Afbeelding 8" descr="Afbeelding met tekst, schermopname, nummer, Lettertype&#10;&#10;Door AI gegenereerde inhoud is mogelijk onjuist.">
            <a:extLst>
              <a:ext uri="{FF2B5EF4-FFF2-40B4-BE49-F238E27FC236}">
                <a16:creationId xmlns:a16="http://schemas.microsoft.com/office/drawing/2014/main" id="{1CCB1A10-BD42-2BEF-0D07-863E05AEE41F}"/>
              </a:ext>
            </a:extLst>
          </p:cNvPr>
          <p:cNvPicPr>
            <a:picLocks noChangeAspect="1"/>
          </p:cNvPicPr>
          <p:nvPr/>
        </p:nvPicPr>
        <p:blipFill>
          <a:blip r:embed="rId3">
            <a:extLst>
              <a:ext uri="{28A0092B-C50C-407E-A947-70E740481C1C}">
                <a14:useLocalDpi xmlns:a14="http://schemas.microsoft.com/office/drawing/2010/main" val="0"/>
              </a:ext>
            </a:extLst>
          </a:blip>
          <a:srcRect t="50442" b="31711"/>
          <a:stretch>
            <a:fillRect/>
          </a:stretch>
        </p:blipFill>
        <p:spPr>
          <a:xfrm>
            <a:off x="1942280" y="2912389"/>
            <a:ext cx="9010131" cy="1355407"/>
          </a:xfrm>
          <a:prstGeom prst="rect">
            <a:avLst/>
          </a:prstGeom>
        </p:spPr>
      </p:pic>
      <p:pic>
        <p:nvPicPr>
          <p:cNvPr id="3" name="Afbeelding 2" descr="Afbeelding met tekst, schermopname, nummer, Lettertype&#10;&#10;Door AI gegenereerde inhoud is mogelijk onjuist.">
            <a:extLst>
              <a:ext uri="{FF2B5EF4-FFF2-40B4-BE49-F238E27FC236}">
                <a16:creationId xmlns:a16="http://schemas.microsoft.com/office/drawing/2014/main" id="{F491E0D1-FBFD-D9B5-861E-2A57786C5F10}"/>
              </a:ext>
            </a:extLst>
          </p:cNvPr>
          <p:cNvPicPr>
            <a:picLocks noChangeAspect="1"/>
          </p:cNvPicPr>
          <p:nvPr/>
        </p:nvPicPr>
        <p:blipFill>
          <a:blip r:embed="rId3">
            <a:extLst>
              <a:ext uri="{28A0092B-C50C-407E-A947-70E740481C1C}">
                <a14:useLocalDpi xmlns:a14="http://schemas.microsoft.com/office/drawing/2010/main" val="0"/>
              </a:ext>
            </a:extLst>
          </a:blip>
          <a:srcRect t="16080" b="65540"/>
          <a:stretch>
            <a:fillRect/>
          </a:stretch>
        </p:blipFill>
        <p:spPr>
          <a:xfrm>
            <a:off x="1942280" y="4159665"/>
            <a:ext cx="8952782" cy="1386985"/>
          </a:xfrm>
          <a:prstGeom prst="rect">
            <a:avLst/>
          </a:prstGeom>
        </p:spPr>
      </p:pic>
    </p:spTree>
    <p:extLst>
      <p:ext uri="{BB962C8B-B14F-4D97-AF65-F5344CB8AC3E}">
        <p14:creationId xmlns:p14="http://schemas.microsoft.com/office/powerpoint/2010/main" val="83094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AC2C311-CC58-9931-6C9F-D779A6A9D1B9}"/>
              </a:ext>
            </a:extLst>
          </p:cNvPr>
          <p:cNvPicPr>
            <a:picLocks noChangeAspect="1"/>
          </p:cNvPicPr>
          <p:nvPr/>
        </p:nvPicPr>
        <p:blipFill>
          <a:blip r:embed="rId3">
            <a:extLst>
              <a:ext uri="{28A0092B-C50C-407E-A947-70E740481C1C}">
                <a14:useLocalDpi xmlns:a14="http://schemas.microsoft.com/office/drawing/2010/main" val="0"/>
              </a:ext>
            </a:extLst>
          </a:blip>
          <a:srcRect t="37984"/>
          <a:stretch>
            <a:fillRect/>
          </a:stretch>
        </p:blipFill>
        <p:spPr>
          <a:xfrm>
            <a:off x="1585088" y="391887"/>
            <a:ext cx="9416740" cy="4597364"/>
          </a:xfrm>
          <a:prstGeom prst="rect">
            <a:avLst/>
          </a:prstGeom>
        </p:spPr>
      </p:pic>
      <p:pic>
        <p:nvPicPr>
          <p:cNvPr id="5" name="Afbeelding 4">
            <a:extLst>
              <a:ext uri="{FF2B5EF4-FFF2-40B4-BE49-F238E27FC236}">
                <a16:creationId xmlns:a16="http://schemas.microsoft.com/office/drawing/2014/main" id="{AC4B9088-B1BC-8B21-5517-63FE8AF9CF6E}"/>
              </a:ext>
            </a:extLst>
          </p:cNvPr>
          <p:cNvPicPr>
            <a:picLocks noChangeAspect="1"/>
          </p:cNvPicPr>
          <p:nvPr/>
        </p:nvPicPr>
        <p:blipFill>
          <a:blip r:embed="rId4"/>
          <a:stretch>
            <a:fillRect/>
          </a:stretch>
        </p:blipFill>
        <p:spPr>
          <a:xfrm>
            <a:off x="2393456" y="4872447"/>
            <a:ext cx="7405087" cy="909139"/>
          </a:xfrm>
          <a:prstGeom prst="rect">
            <a:avLst/>
          </a:prstGeom>
        </p:spPr>
      </p:pic>
      <p:pic>
        <p:nvPicPr>
          <p:cNvPr id="2" name="Picture 2" descr="Gegenereerde afbeelding">
            <a:extLst>
              <a:ext uri="{FF2B5EF4-FFF2-40B4-BE49-F238E27FC236}">
                <a16:creationId xmlns:a16="http://schemas.microsoft.com/office/drawing/2014/main" id="{E671CCEB-0C7E-496B-BD9B-D79A1E976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4366"/>
          <a:stretch>
            <a:fillRect/>
          </a:stretch>
        </p:blipFill>
        <p:spPr bwMode="auto">
          <a:xfrm>
            <a:off x="1357309" y="5576420"/>
            <a:ext cx="1169943" cy="1179980"/>
          </a:xfrm>
          <a:prstGeom prst="flowChartConnector">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Tijdelijke aanduiding voor inhoud 4" descr="Afbeelding met persoon, kleding, Menselijk gezicht, meubels&#10;&#10;Door AI gegenereerde inhoud is mogelijk onjuist.">
            <a:extLst>
              <a:ext uri="{FF2B5EF4-FFF2-40B4-BE49-F238E27FC236}">
                <a16:creationId xmlns:a16="http://schemas.microsoft.com/office/drawing/2014/main" id="{1C0300C6-7852-3EC5-848B-0CB4EA54211D}"/>
              </a:ext>
            </a:extLst>
          </p:cNvPr>
          <p:cNvPicPr>
            <a:picLocks noChangeAspect="1"/>
          </p:cNvPicPr>
          <p:nvPr/>
        </p:nvPicPr>
        <p:blipFill>
          <a:blip r:embed="rId6">
            <a:extLst>
              <a:ext uri="{28A0092B-C50C-407E-A947-70E740481C1C}">
                <a14:useLocalDpi xmlns:a14="http://schemas.microsoft.com/office/drawing/2010/main" val="0"/>
              </a:ext>
            </a:extLst>
          </a:blip>
          <a:srcRect l="31454" t="-543" r="20475" b="13587"/>
          <a:stretch>
            <a:fillRect/>
          </a:stretch>
        </p:blipFill>
        <p:spPr>
          <a:xfrm>
            <a:off x="170317" y="5557272"/>
            <a:ext cx="1195467" cy="1198013"/>
          </a:xfrm>
          <a:prstGeom prst="ellipse">
            <a:avLst/>
          </a:prstGeom>
          <a:ln>
            <a:noFill/>
          </a:ln>
          <a:effectLst>
            <a:softEdge rad="112500"/>
          </a:effectLst>
        </p:spPr>
      </p:pic>
    </p:spTree>
    <p:extLst>
      <p:ext uri="{BB962C8B-B14F-4D97-AF65-F5344CB8AC3E}">
        <p14:creationId xmlns:p14="http://schemas.microsoft.com/office/powerpoint/2010/main" val="570833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08B43F-F589-2FB7-F3D7-B92E36826833}"/>
              </a:ext>
            </a:extLst>
          </p:cNvPr>
          <p:cNvSpPr>
            <a:spLocks noGrp="1"/>
          </p:cNvSpPr>
          <p:nvPr>
            <p:ph type="title"/>
          </p:nvPr>
        </p:nvSpPr>
        <p:spPr>
          <a:xfrm>
            <a:off x="1024128" y="365469"/>
            <a:ext cx="9720072" cy="1499616"/>
          </a:xfrm>
        </p:spPr>
        <p:txBody>
          <a:bodyPr anchor="ctr">
            <a:normAutofit/>
          </a:bodyPr>
          <a:lstStyle/>
          <a:p>
            <a:r>
              <a:rPr lang="nl-BE">
                <a:solidFill>
                  <a:srgbClr val="BE9C08"/>
                </a:solidFill>
              </a:rPr>
              <a:t>Resultaten per woonzorgcentrum</a:t>
            </a:r>
          </a:p>
        </p:txBody>
      </p:sp>
      <p:pic>
        <p:nvPicPr>
          <p:cNvPr id="5" name="Tijdelijke aanduiding voor inhoud 4" descr="Huisfiguurtjes in verschillende positie en grootte">
            <a:extLst>
              <a:ext uri="{FF2B5EF4-FFF2-40B4-BE49-F238E27FC236}">
                <a16:creationId xmlns:a16="http://schemas.microsoft.com/office/drawing/2014/main" id="{8F992724-2C3D-5549-3145-A35942CFBB8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455" r="-1" b="18959"/>
          <a:stretch>
            <a:fillRect/>
          </a:stretch>
        </p:blipFill>
        <p:spPr>
          <a:xfrm>
            <a:off x="1024128" y="1865085"/>
            <a:ext cx="9720071" cy="4023360"/>
          </a:xfrm>
          <a:noFill/>
        </p:spPr>
      </p:pic>
    </p:spTree>
    <p:extLst>
      <p:ext uri="{BB962C8B-B14F-4D97-AF65-F5344CB8AC3E}">
        <p14:creationId xmlns:p14="http://schemas.microsoft.com/office/powerpoint/2010/main" val="500070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0B79D-EC7F-A5E2-FBE1-236F38061F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581388-4908-0119-B8C7-A19EF7471860}"/>
              </a:ext>
            </a:extLst>
          </p:cNvPr>
          <p:cNvSpPr>
            <a:spLocks noGrp="1"/>
          </p:cNvSpPr>
          <p:nvPr>
            <p:ph type="title"/>
          </p:nvPr>
        </p:nvSpPr>
        <p:spPr>
          <a:xfrm>
            <a:off x="1024128" y="585216"/>
            <a:ext cx="9720072" cy="1499616"/>
          </a:xfrm>
        </p:spPr>
        <p:txBody>
          <a:bodyPr vert="horz" lIns="91440" tIns="45720" rIns="91440" bIns="45720" rtlCol="0" anchor="ctr">
            <a:normAutofit/>
          </a:bodyPr>
          <a:lstStyle/>
          <a:p>
            <a:r>
              <a:rPr lang="nl-BE">
                <a:solidFill>
                  <a:srgbClr val="B68915"/>
                </a:solidFill>
              </a:rPr>
              <a:t>Scores gecorrigeerd voor populatiekenmerken</a:t>
            </a:r>
          </a:p>
        </p:txBody>
      </p:sp>
      <p:sp>
        <p:nvSpPr>
          <p:cNvPr id="6" name="Tekstvak 5">
            <a:extLst>
              <a:ext uri="{FF2B5EF4-FFF2-40B4-BE49-F238E27FC236}">
                <a16:creationId xmlns:a16="http://schemas.microsoft.com/office/drawing/2014/main" id="{2AD40C16-F035-A311-FAD7-40CDABF4D235}"/>
              </a:ext>
            </a:extLst>
          </p:cNvPr>
          <p:cNvSpPr txBox="1"/>
          <p:nvPr/>
        </p:nvSpPr>
        <p:spPr>
          <a:xfrm>
            <a:off x="1024128" y="2557600"/>
            <a:ext cx="6096000" cy="523220"/>
          </a:xfrm>
          <a:prstGeom prst="rect">
            <a:avLst/>
          </a:prstGeom>
          <a:noFill/>
        </p:spPr>
        <p:txBody>
          <a:bodyPr wrap="square">
            <a:spAutoFit/>
          </a:bodyPr>
          <a:lstStyle/>
          <a:p>
            <a:r>
              <a:rPr lang="nl-BE" sz="2800" b="1">
                <a:solidFill>
                  <a:srgbClr val="0C6B77"/>
                </a:solidFill>
              </a:rPr>
              <a:t>Bewonersbevraging:</a:t>
            </a:r>
          </a:p>
        </p:txBody>
      </p:sp>
      <p:graphicFrame>
        <p:nvGraphicFramePr>
          <p:cNvPr id="13" name="Diagram 12">
            <a:extLst>
              <a:ext uri="{FF2B5EF4-FFF2-40B4-BE49-F238E27FC236}">
                <a16:creationId xmlns:a16="http://schemas.microsoft.com/office/drawing/2014/main" id="{D3B6BD93-15AE-A710-6EFE-29CB086B59F0}"/>
              </a:ext>
            </a:extLst>
          </p:cNvPr>
          <p:cNvGraphicFramePr/>
          <p:nvPr>
            <p:extLst>
              <p:ext uri="{D42A27DB-BD31-4B8C-83A1-F6EECF244321}">
                <p14:modId xmlns:p14="http://schemas.microsoft.com/office/powerpoint/2010/main" val="2532166285"/>
              </p:ext>
            </p:extLst>
          </p:nvPr>
        </p:nvGraphicFramePr>
        <p:xfrm>
          <a:off x="1024128" y="3429000"/>
          <a:ext cx="4419601" cy="1641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5046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1FA5B-E67A-0A2F-FF6F-8E0D7AD14D9D}"/>
              </a:ext>
            </a:extLst>
          </p:cNvPr>
          <p:cNvSpPr>
            <a:spLocks noGrp="1"/>
          </p:cNvSpPr>
          <p:nvPr>
            <p:ph type="title"/>
          </p:nvPr>
        </p:nvSpPr>
        <p:spPr>
          <a:xfrm>
            <a:off x="772160" y="640080"/>
            <a:ext cx="10621264" cy="1737360"/>
          </a:xfrm>
        </p:spPr>
        <p:txBody>
          <a:bodyPr anchor="ctr">
            <a:normAutofit/>
          </a:bodyPr>
          <a:lstStyle/>
          <a:p>
            <a:r>
              <a:rPr lang="nl-BE" sz="4800">
                <a:solidFill>
                  <a:srgbClr val="BE9C08"/>
                </a:solidFill>
              </a:rPr>
              <a:t>THEMAscores berekenen per woonzorgcentrum</a:t>
            </a:r>
          </a:p>
        </p:txBody>
      </p:sp>
      <p:graphicFrame>
        <p:nvGraphicFramePr>
          <p:cNvPr id="5" name="Tijdelijke aanduiding voor inhoud 2">
            <a:extLst>
              <a:ext uri="{FF2B5EF4-FFF2-40B4-BE49-F238E27FC236}">
                <a16:creationId xmlns:a16="http://schemas.microsoft.com/office/drawing/2014/main" id="{4E954C94-E864-B411-7089-A3818A8DDAC0}"/>
              </a:ext>
            </a:extLst>
          </p:cNvPr>
          <p:cNvGraphicFramePr>
            <a:graphicFrameLocks noGrp="1"/>
          </p:cNvGraphicFramePr>
          <p:nvPr>
            <p:ph idx="1"/>
            <p:extLst>
              <p:ext uri="{D42A27DB-BD31-4B8C-83A1-F6EECF244321}">
                <p14:modId xmlns:p14="http://schemas.microsoft.com/office/powerpoint/2010/main" val="3357369471"/>
              </p:ext>
            </p:extLst>
          </p:nvPr>
        </p:nvGraphicFramePr>
        <p:xfrm>
          <a:off x="772160" y="2377440"/>
          <a:ext cx="10621264" cy="3630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1294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0F291-EAC3-5D04-0577-41E5F7859AB9}"/>
            </a:ext>
          </a:extLst>
        </p:cNvPr>
        <p:cNvGrpSpPr/>
        <p:nvPr/>
      </p:nvGrpSpPr>
      <p:grpSpPr>
        <a:xfrm>
          <a:off x="0" y="0"/>
          <a:ext cx="0" cy="0"/>
          <a:chOff x="0" y="0"/>
          <a:chExt cx="0" cy="0"/>
        </a:xfrm>
      </p:grpSpPr>
      <p:pic>
        <p:nvPicPr>
          <p:cNvPr id="4" name="Afbeelding 3" descr="Afbeelding met tekst, schermopname, diagram, Perceel&#10;&#10;Door AI gegenereerde inhoud is mogelijk onjuist.">
            <a:extLst>
              <a:ext uri="{FF2B5EF4-FFF2-40B4-BE49-F238E27FC236}">
                <a16:creationId xmlns:a16="http://schemas.microsoft.com/office/drawing/2014/main" id="{5524CB0E-AF28-11B3-E4D0-2DC60EA5B404}"/>
              </a:ext>
            </a:extLst>
          </p:cNvPr>
          <p:cNvPicPr>
            <a:picLocks noChangeAspect="1"/>
          </p:cNvPicPr>
          <p:nvPr/>
        </p:nvPicPr>
        <p:blipFill>
          <a:blip r:embed="rId3">
            <a:extLst>
              <a:ext uri="{28A0092B-C50C-407E-A947-70E740481C1C}">
                <a14:useLocalDpi xmlns:a14="http://schemas.microsoft.com/office/drawing/2010/main" val="0"/>
              </a:ext>
            </a:extLst>
          </a:blip>
          <a:srcRect b="10002"/>
          <a:stretch>
            <a:fillRect/>
          </a:stretch>
        </p:blipFill>
        <p:spPr>
          <a:xfrm>
            <a:off x="2655758" y="239253"/>
            <a:ext cx="9186472" cy="5741417"/>
          </a:xfrm>
          <a:prstGeom prst="rect">
            <a:avLst/>
          </a:prstGeom>
        </p:spPr>
      </p:pic>
      <p:sp>
        <p:nvSpPr>
          <p:cNvPr id="3" name="Pijl omhoog en omlaag 2">
            <a:extLst>
              <a:ext uri="{FF2B5EF4-FFF2-40B4-BE49-F238E27FC236}">
                <a16:creationId xmlns:a16="http://schemas.microsoft.com/office/drawing/2014/main" id="{D2B5C86E-CCEC-0952-9649-C18266FE3CE8}"/>
              </a:ext>
            </a:extLst>
          </p:cNvPr>
          <p:cNvSpPr/>
          <p:nvPr/>
        </p:nvSpPr>
        <p:spPr>
          <a:xfrm rot="16200000">
            <a:off x="6587823" y="202007"/>
            <a:ext cx="360476" cy="2293500"/>
          </a:xfrm>
          <a:prstGeom prst="up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2235A21F-D1DC-833A-537B-C3A49E116D5F}"/>
              </a:ext>
            </a:extLst>
          </p:cNvPr>
          <p:cNvSpPr txBox="1"/>
          <p:nvPr/>
        </p:nvSpPr>
        <p:spPr>
          <a:xfrm>
            <a:off x="3513310" y="1800494"/>
            <a:ext cx="2582690" cy="369332"/>
          </a:xfrm>
          <a:prstGeom prst="rect">
            <a:avLst/>
          </a:prstGeom>
          <a:solidFill>
            <a:srgbClr val="C00000"/>
          </a:solidFill>
        </p:spPr>
        <p:txBody>
          <a:bodyPr wrap="square" lIns="91440" tIns="45720" rIns="91440" bIns="45720" rtlCol="0" anchor="t">
            <a:spAutoFit/>
          </a:bodyPr>
          <a:lstStyle/>
          <a:p>
            <a:pPr algn="ctr"/>
            <a:r>
              <a:rPr lang="nl-BE">
                <a:solidFill>
                  <a:schemeClr val="bg1"/>
                </a:solidFill>
              </a:rPr>
              <a:t>Gemiddeld 50% verschil</a:t>
            </a:r>
            <a:endParaRPr lang="nl-NL">
              <a:solidFill>
                <a:schemeClr val="bg1"/>
              </a:solidFill>
            </a:endParaRPr>
          </a:p>
        </p:txBody>
      </p:sp>
    </p:spTree>
    <p:extLst>
      <p:ext uri="{BB962C8B-B14F-4D97-AF65-F5344CB8AC3E}">
        <p14:creationId xmlns:p14="http://schemas.microsoft.com/office/powerpoint/2010/main" val="2381473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4E6F0-EAF0-45C1-A138-CEE916293F28}"/>
              </a:ext>
            </a:extLst>
          </p:cNvPr>
          <p:cNvSpPr>
            <a:spLocks noGrp="1"/>
          </p:cNvSpPr>
          <p:nvPr>
            <p:ph type="title"/>
          </p:nvPr>
        </p:nvSpPr>
        <p:spPr>
          <a:xfrm>
            <a:off x="1021836" y="234549"/>
            <a:ext cx="9720072" cy="1499616"/>
          </a:xfrm>
        </p:spPr>
        <p:txBody>
          <a:bodyPr>
            <a:normAutofit/>
          </a:bodyPr>
          <a:lstStyle/>
          <a:p>
            <a:r>
              <a:rPr lang="nl-NL" sz="4400" dirty="0"/>
              <a:t>MISSIE van het Vlaams Instituut voor kwaliteit van zorg</a:t>
            </a:r>
            <a:endParaRPr lang="nl-BE" sz="4400" dirty="0"/>
          </a:p>
        </p:txBody>
      </p:sp>
      <p:sp>
        <p:nvSpPr>
          <p:cNvPr id="5" name="Rechthoek 4">
            <a:extLst>
              <a:ext uri="{FF2B5EF4-FFF2-40B4-BE49-F238E27FC236}">
                <a16:creationId xmlns:a16="http://schemas.microsoft.com/office/drawing/2014/main" id="{031F49A3-D5BE-41A8-94F1-8910C554FEE6}"/>
              </a:ext>
            </a:extLst>
          </p:cNvPr>
          <p:cNvSpPr/>
          <p:nvPr/>
        </p:nvSpPr>
        <p:spPr>
          <a:xfrm>
            <a:off x="6062463" y="1570401"/>
            <a:ext cx="5186172" cy="5053050"/>
          </a:xfrm>
          <a:prstGeom prst="rect">
            <a:avLst/>
          </a:prstGeom>
          <a:ln w="12700">
            <a:noFill/>
          </a:ln>
        </p:spPr>
        <p:txBody>
          <a:bodyPr wrap="square">
            <a:spAutoFit/>
          </a:bodyPr>
          <a:lstStyle/>
          <a:p>
            <a:pPr lvl="0"/>
            <a:r>
              <a:rPr lang="nl-BE" b="1" dirty="0"/>
              <a:t>Missie van het VIKZ = evidence-based ondersteuning van de sector voor meetbare en transparante zorgkwaliteit.</a:t>
            </a:r>
          </a:p>
          <a:p>
            <a:pPr lvl="0"/>
            <a:endParaRPr lang="nl-BE" dirty="0"/>
          </a:p>
          <a:p>
            <a:pPr lvl="0"/>
            <a:r>
              <a:rPr lang="nl-BE" dirty="0"/>
              <a:t>Via </a:t>
            </a:r>
            <a:r>
              <a:rPr lang="nl-BE" b="1" dirty="0"/>
              <a:t>samenwerkingsovereenkomst</a:t>
            </a:r>
            <a:r>
              <a:rPr lang="nl-BE" dirty="0"/>
              <a:t> onderschrijven de </a:t>
            </a:r>
            <a:r>
              <a:rPr lang="nl-BE" b="1" dirty="0"/>
              <a:t>Feitelijke Verenigingen </a:t>
            </a:r>
            <a:r>
              <a:rPr lang="nl-BE" dirty="0"/>
              <a:t>de statuten van het VIKZ en scharen ze zich achter de kernwaarden en centrale principes.</a:t>
            </a:r>
          </a:p>
          <a:p>
            <a:pPr lvl="0"/>
            <a:endParaRPr lang="nl-BE" dirty="0"/>
          </a:p>
          <a:p>
            <a:pPr lvl="0"/>
            <a:r>
              <a:rPr lang="nl-BE" dirty="0"/>
              <a:t>Waarbij ze zorgen voor een </a:t>
            </a:r>
          </a:p>
          <a:p>
            <a:pPr marL="285750" indent="-285750">
              <a:buFont typeface="Arial" panose="020B0604020202020204" pitchFamily="34" charset="0"/>
              <a:buChar char="•"/>
            </a:pPr>
            <a:r>
              <a:rPr lang="nl-BE" dirty="0"/>
              <a:t>Een s</a:t>
            </a:r>
            <a:r>
              <a:rPr lang="nl-BE" dirty="0">
                <a:solidFill>
                  <a:srgbClr val="465385"/>
                </a:solidFill>
              </a:rPr>
              <a:t>ystematische </a:t>
            </a:r>
            <a:r>
              <a:rPr lang="nl-BE" b="1" dirty="0">
                <a:solidFill>
                  <a:srgbClr val="465385"/>
                </a:solidFill>
              </a:rPr>
              <a:t>PARTICIPATIE</a:t>
            </a:r>
            <a:r>
              <a:rPr lang="nl-BE" dirty="0">
                <a:solidFill>
                  <a:srgbClr val="465385"/>
                </a:solidFill>
              </a:rPr>
              <a:t> van patiënten en professionals</a:t>
            </a:r>
          </a:p>
          <a:p>
            <a:pPr marL="285750" indent="-285750">
              <a:buFont typeface="Arial" panose="020B0604020202020204" pitchFamily="34" charset="0"/>
              <a:buChar char="•"/>
            </a:pPr>
            <a:r>
              <a:rPr lang="nl-BE" dirty="0">
                <a:solidFill>
                  <a:srgbClr val="465385"/>
                </a:solidFill>
              </a:rPr>
              <a:t>Een representatieve, sectorbrede </a:t>
            </a:r>
            <a:r>
              <a:rPr lang="nl-BE" b="1" dirty="0">
                <a:solidFill>
                  <a:srgbClr val="465385"/>
                </a:solidFill>
              </a:rPr>
              <a:t>VERTEGENWOORDIGING</a:t>
            </a:r>
            <a:r>
              <a:rPr lang="nl-BE" dirty="0">
                <a:solidFill>
                  <a:srgbClr val="465385"/>
                </a:solidFill>
              </a:rPr>
              <a:t> in het VIKZ.</a:t>
            </a:r>
          </a:p>
          <a:p>
            <a:pPr marL="285750" indent="-285750">
              <a:buFont typeface="Arial" panose="020B0604020202020204" pitchFamily="34" charset="0"/>
              <a:buChar char="•"/>
            </a:pPr>
            <a:r>
              <a:rPr lang="nl-BE" dirty="0">
                <a:solidFill>
                  <a:srgbClr val="465385"/>
                </a:solidFill>
              </a:rPr>
              <a:t>Het ter beschikking stellen van de nodige </a:t>
            </a:r>
            <a:r>
              <a:rPr lang="nl-BE" b="1" dirty="0">
                <a:solidFill>
                  <a:srgbClr val="465385"/>
                </a:solidFill>
              </a:rPr>
              <a:t>GEGEVENS</a:t>
            </a:r>
            <a:r>
              <a:rPr lang="nl-BE" dirty="0">
                <a:solidFill>
                  <a:srgbClr val="465385"/>
                </a:solidFill>
              </a:rPr>
              <a:t> via trusted third party”</a:t>
            </a:r>
            <a:endParaRPr lang="nl-BE" dirty="0"/>
          </a:p>
          <a:p>
            <a:pPr marL="285750" lvl="0" indent="-285750">
              <a:buFont typeface="Arial" panose="020B0604020202020204" pitchFamily="34" charset="0"/>
              <a:buChar char="•"/>
            </a:pPr>
            <a:endParaRPr lang="nl-BE" dirty="0"/>
          </a:p>
          <a:p>
            <a:pPr lvl="0" algn="just">
              <a:lnSpc>
                <a:spcPct val="107000"/>
              </a:lnSpc>
              <a:spcAft>
                <a:spcPts val="800"/>
              </a:spcAft>
            </a:pPr>
            <a:endParaRPr lang="nl-BE" sz="1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DDA15EA6-ED7B-3B4D-5889-2CEEC10AAB04}"/>
              </a:ext>
            </a:extLst>
          </p:cNvPr>
          <p:cNvGraphicFramePr/>
          <p:nvPr/>
        </p:nvGraphicFramePr>
        <p:xfrm>
          <a:off x="1101852" y="2142410"/>
          <a:ext cx="4446524" cy="2990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hthoek 5">
            <a:extLst>
              <a:ext uri="{FF2B5EF4-FFF2-40B4-BE49-F238E27FC236}">
                <a16:creationId xmlns:a16="http://schemas.microsoft.com/office/drawing/2014/main" id="{C020F057-2F3E-278C-D26E-41790813C12B}"/>
              </a:ext>
            </a:extLst>
          </p:cNvPr>
          <p:cNvSpPr/>
          <p:nvPr/>
        </p:nvSpPr>
        <p:spPr>
          <a:xfrm>
            <a:off x="909828" y="2078401"/>
            <a:ext cx="4791456" cy="318211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Gelijkbenige driehoek 6">
            <a:extLst>
              <a:ext uri="{FF2B5EF4-FFF2-40B4-BE49-F238E27FC236}">
                <a16:creationId xmlns:a16="http://schemas.microsoft.com/office/drawing/2014/main" id="{1AEC3E0C-C18D-4A30-4EEB-1597186966A7}"/>
              </a:ext>
            </a:extLst>
          </p:cNvPr>
          <p:cNvSpPr/>
          <p:nvPr/>
        </p:nvSpPr>
        <p:spPr>
          <a:xfrm rot="10800000">
            <a:off x="909826" y="5260511"/>
            <a:ext cx="4791455" cy="1490473"/>
          </a:xfrm>
          <a:prstGeom prst="triangle">
            <a:avLst>
              <a:gd name="adj" fmla="val 49803"/>
            </a:avLst>
          </a:prstGeom>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1500D258-5571-1102-AF28-6061E5DD6935}"/>
              </a:ext>
            </a:extLst>
          </p:cNvPr>
          <p:cNvSpPr txBox="1"/>
          <p:nvPr/>
        </p:nvSpPr>
        <p:spPr>
          <a:xfrm>
            <a:off x="1957816" y="5519438"/>
            <a:ext cx="2734595" cy="646331"/>
          </a:xfrm>
          <a:prstGeom prst="rect">
            <a:avLst/>
          </a:prstGeom>
          <a:noFill/>
        </p:spPr>
        <p:txBody>
          <a:bodyPr wrap="none" rtlCol="0">
            <a:spAutoFit/>
          </a:bodyPr>
          <a:lstStyle/>
          <a:p>
            <a:pPr algn="ctr"/>
            <a:r>
              <a:rPr lang="nl-BE">
                <a:solidFill>
                  <a:schemeClr val="bg1"/>
                </a:solidFill>
              </a:rPr>
              <a:t>VLAAMS INSTITUUT VOOR </a:t>
            </a:r>
          </a:p>
          <a:p>
            <a:pPr algn="ctr"/>
            <a:r>
              <a:rPr lang="nl-BE">
                <a:solidFill>
                  <a:schemeClr val="bg1"/>
                </a:solidFill>
              </a:rPr>
              <a:t>KWALITEIT VAN ZORG</a:t>
            </a:r>
          </a:p>
        </p:txBody>
      </p:sp>
    </p:spTree>
    <p:extLst>
      <p:ext uri="{BB962C8B-B14F-4D97-AF65-F5344CB8AC3E}">
        <p14:creationId xmlns:p14="http://schemas.microsoft.com/office/powerpoint/2010/main" val="3493974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224BE-6805-6447-743D-C7BECFA9100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ECE3FD-31DD-049A-4EC5-9F53D70BECBF}"/>
              </a:ext>
            </a:extLst>
          </p:cNvPr>
          <p:cNvSpPr>
            <a:spLocks noGrp="1"/>
          </p:cNvSpPr>
          <p:nvPr>
            <p:ph type="title"/>
          </p:nvPr>
        </p:nvSpPr>
        <p:spPr/>
        <p:txBody>
          <a:bodyPr/>
          <a:lstStyle/>
          <a:p>
            <a:r>
              <a:rPr lang="nl-BE">
                <a:solidFill>
                  <a:srgbClr val="BE9C08"/>
                </a:solidFill>
              </a:rPr>
              <a:t>BOXPLOT met scores per woonzorgcentrum</a:t>
            </a:r>
          </a:p>
        </p:txBody>
      </p:sp>
      <p:pic>
        <p:nvPicPr>
          <p:cNvPr id="9" name="Tijdelijke aanduiding voor inhoud 8">
            <a:extLst>
              <a:ext uri="{FF2B5EF4-FFF2-40B4-BE49-F238E27FC236}">
                <a16:creationId xmlns:a16="http://schemas.microsoft.com/office/drawing/2014/main" id="{1CA56913-37FB-77D7-0C8D-03A0458BAD3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8019"/>
          <a:stretch>
            <a:fillRect/>
          </a:stretch>
        </p:blipFill>
        <p:spPr>
          <a:xfrm>
            <a:off x="304801" y="2636976"/>
            <a:ext cx="11887199" cy="1584048"/>
          </a:xfrm>
          <a:solidFill>
            <a:srgbClr val="00B050"/>
          </a:solidFill>
          <a:ln>
            <a:solidFill>
              <a:srgbClr val="002060"/>
            </a:solidFill>
          </a:ln>
        </p:spPr>
      </p:pic>
      <p:sp>
        <p:nvSpPr>
          <p:cNvPr id="3" name="Ovaal 2">
            <a:extLst>
              <a:ext uri="{FF2B5EF4-FFF2-40B4-BE49-F238E27FC236}">
                <a16:creationId xmlns:a16="http://schemas.microsoft.com/office/drawing/2014/main" id="{74D49C21-2C66-064B-E758-26D9F2D2A9C1}"/>
              </a:ext>
            </a:extLst>
          </p:cNvPr>
          <p:cNvSpPr/>
          <p:nvPr/>
        </p:nvSpPr>
        <p:spPr>
          <a:xfrm>
            <a:off x="9056914" y="3178629"/>
            <a:ext cx="275772" cy="25037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Ovaal 3">
            <a:extLst>
              <a:ext uri="{FF2B5EF4-FFF2-40B4-BE49-F238E27FC236}">
                <a16:creationId xmlns:a16="http://schemas.microsoft.com/office/drawing/2014/main" id="{C62CF485-C6F1-39CD-78C1-3EFA2C301C31}"/>
              </a:ext>
            </a:extLst>
          </p:cNvPr>
          <p:cNvSpPr/>
          <p:nvPr/>
        </p:nvSpPr>
        <p:spPr>
          <a:xfrm>
            <a:off x="6133412" y="3173617"/>
            <a:ext cx="222422" cy="250371"/>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al 4">
            <a:extLst>
              <a:ext uri="{FF2B5EF4-FFF2-40B4-BE49-F238E27FC236}">
                <a16:creationId xmlns:a16="http://schemas.microsoft.com/office/drawing/2014/main" id="{030DC10B-9AC9-80EF-3624-86D13E5567B0}"/>
              </a:ext>
            </a:extLst>
          </p:cNvPr>
          <p:cNvSpPr/>
          <p:nvPr/>
        </p:nvSpPr>
        <p:spPr>
          <a:xfrm>
            <a:off x="8604862" y="3189808"/>
            <a:ext cx="222422" cy="250371"/>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a:extLst>
              <a:ext uri="{FF2B5EF4-FFF2-40B4-BE49-F238E27FC236}">
                <a16:creationId xmlns:a16="http://schemas.microsoft.com/office/drawing/2014/main" id="{D58B891E-B9CE-B00C-1A46-EB11CA161993}"/>
              </a:ext>
            </a:extLst>
          </p:cNvPr>
          <p:cNvSpPr/>
          <p:nvPr/>
        </p:nvSpPr>
        <p:spPr>
          <a:xfrm>
            <a:off x="8869503" y="3184954"/>
            <a:ext cx="222422" cy="250371"/>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6F04F583-6581-E274-214B-4058A9FF4EE5}"/>
              </a:ext>
            </a:extLst>
          </p:cNvPr>
          <p:cNvSpPr/>
          <p:nvPr/>
        </p:nvSpPr>
        <p:spPr>
          <a:xfrm>
            <a:off x="9166946" y="3179511"/>
            <a:ext cx="222422" cy="250371"/>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a:extLst>
              <a:ext uri="{FF2B5EF4-FFF2-40B4-BE49-F238E27FC236}">
                <a16:creationId xmlns:a16="http://schemas.microsoft.com/office/drawing/2014/main" id="{4A582772-A153-CD8E-FD1E-391AA455E96C}"/>
              </a:ext>
            </a:extLst>
          </p:cNvPr>
          <p:cNvSpPr/>
          <p:nvPr/>
        </p:nvSpPr>
        <p:spPr>
          <a:xfrm>
            <a:off x="9679752" y="3189808"/>
            <a:ext cx="222422" cy="2503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al 9">
            <a:extLst>
              <a:ext uri="{FF2B5EF4-FFF2-40B4-BE49-F238E27FC236}">
                <a16:creationId xmlns:a16="http://schemas.microsoft.com/office/drawing/2014/main" id="{2572D4BA-4926-54D8-4019-D7C7D8CFB467}"/>
              </a:ext>
            </a:extLst>
          </p:cNvPr>
          <p:cNvSpPr/>
          <p:nvPr/>
        </p:nvSpPr>
        <p:spPr>
          <a:xfrm>
            <a:off x="9921878" y="3193186"/>
            <a:ext cx="222422" cy="2503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EDD0D712-6415-56D1-0E05-F34A565544B1}"/>
              </a:ext>
            </a:extLst>
          </p:cNvPr>
          <p:cNvSpPr/>
          <p:nvPr/>
        </p:nvSpPr>
        <p:spPr>
          <a:xfrm>
            <a:off x="10184710" y="3189806"/>
            <a:ext cx="222422" cy="250371"/>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F4843B0A-63A9-7A5C-4132-D9B292C33B7D}"/>
              </a:ext>
            </a:extLst>
          </p:cNvPr>
          <p:cNvSpPr/>
          <p:nvPr/>
        </p:nvSpPr>
        <p:spPr>
          <a:xfrm>
            <a:off x="9510237" y="3189806"/>
            <a:ext cx="222422" cy="2503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3">
            <a:extLst>
              <a:ext uri="{FF2B5EF4-FFF2-40B4-BE49-F238E27FC236}">
                <a16:creationId xmlns:a16="http://schemas.microsoft.com/office/drawing/2014/main" id="{31972B5A-971C-5CF2-609D-A18E52C5FA3C}"/>
              </a:ext>
            </a:extLst>
          </p:cNvPr>
          <p:cNvSpPr/>
          <p:nvPr/>
        </p:nvSpPr>
        <p:spPr>
          <a:xfrm>
            <a:off x="10572186" y="3193186"/>
            <a:ext cx="222422" cy="250371"/>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a:extLst>
              <a:ext uri="{FF2B5EF4-FFF2-40B4-BE49-F238E27FC236}">
                <a16:creationId xmlns:a16="http://schemas.microsoft.com/office/drawing/2014/main" id="{D16640E0-5113-E9D7-7E87-0216E1F3DDE2}"/>
              </a:ext>
            </a:extLst>
          </p:cNvPr>
          <p:cNvSpPr/>
          <p:nvPr/>
        </p:nvSpPr>
        <p:spPr>
          <a:xfrm>
            <a:off x="11129660" y="3173615"/>
            <a:ext cx="222422" cy="250371"/>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Ovaal 16">
            <a:extLst>
              <a:ext uri="{FF2B5EF4-FFF2-40B4-BE49-F238E27FC236}">
                <a16:creationId xmlns:a16="http://schemas.microsoft.com/office/drawing/2014/main" id="{8B756E10-4294-8618-45C7-88A79B6276F5}"/>
              </a:ext>
            </a:extLst>
          </p:cNvPr>
          <p:cNvSpPr/>
          <p:nvPr/>
        </p:nvSpPr>
        <p:spPr>
          <a:xfrm>
            <a:off x="11564551" y="3178628"/>
            <a:ext cx="222422" cy="250371"/>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a:extLst>
              <a:ext uri="{FF2B5EF4-FFF2-40B4-BE49-F238E27FC236}">
                <a16:creationId xmlns:a16="http://schemas.microsoft.com/office/drawing/2014/main" id="{BC2E2FAC-70B6-8F85-C046-7F7E2D161316}"/>
              </a:ext>
            </a:extLst>
          </p:cNvPr>
          <p:cNvSpPr/>
          <p:nvPr/>
        </p:nvSpPr>
        <p:spPr>
          <a:xfrm>
            <a:off x="6972447" y="3173618"/>
            <a:ext cx="222422" cy="250371"/>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Ovaal 19">
            <a:extLst>
              <a:ext uri="{FF2B5EF4-FFF2-40B4-BE49-F238E27FC236}">
                <a16:creationId xmlns:a16="http://schemas.microsoft.com/office/drawing/2014/main" id="{9CEFCD96-2639-2C4F-06FA-892A7741C716}"/>
              </a:ext>
            </a:extLst>
          </p:cNvPr>
          <p:cNvSpPr/>
          <p:nvPr/>
        </p:nvSpPr>
        <p:spPr>
          <a:xfrm>
            <a:off x="8044345" y="3191866"/>
            <a:ext cx="222422" cy="250371"/>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Ovaal 20">
            <a:extLst>
              <a:ext uri="{FF2B5EF4-FFF2-40B4-BE49-F238E27FC236}">
                <a16:creationId xmlns:a16="http://schemas.microsoft.com/office/drawing/2014/main" id="{3A6F2DBB-D342-E58B-E9F9-0F35814E0CE0}"/>
              </a:ext>
            </a:extLst>
          </p:cNvPr>
          <p:cNvSpPr/>
          <p:nvPr/>
        </p:nvSpPr>
        <p:spPr>
          <a:xfrm>
            <a:off x="8307956" y="3189807"/>
            <a:ext cx="222422" cy="250371"/>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Ovaal 21">
            <a:extLst>
              <a:ext uri="{FF2B5EF4-FFF2-40B4-BE49-F238E27FC236}">
                <a16:creationId xmlns:a16="http://schemas.microsoft.com/office/drawing/2014/main" id="{F8F61145-316F-1573-D195-B6206FD40325}"/>
              </a:ext>
            </a:extLst>
          </p:cNvPr>
          <p:cNvSpPr/>
          <p:nvPr/>
        </p:nvSpPr>
        <p:spPr>
          <a:xfrm>
            <a:off x="9817932" y="3189807"/>
            <a:ext cx="222422" cy="2503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Ovaal 22">
            <a:extLst>
              <a:ext uri="{FF2B5EF4-FFF2-40B4-BE49-F238E27FC236}">
                <a16:creationId xmlns:a16="http://schemas.microsoft.com/office/drawing/2014/main" id="{08C385A0-B773-28E8-AC3B-0D9FB819BD6B}"/>
              </a:ext>
            </a:extLst>
          </p:cNvPr>
          <p:cNvSpPr/>
          <p:nvPr/>
        </p:nvSpPr>
        <p:spPr>
          <a:xfrm>
            <a:off x="9030484" y="3181791"/>
            <a:ext cx="222422" cy="250371"/>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a:extLst>
              <a:ext uri="{FF2B5EF4-FFF2-40B4-BE49-F238E27FC236}">
                <a16:creationId xmlns:a16="http://schemas.microsoft.com/office/drawing/2014/main" id="{D8BC393B-8987-77C7-7419-1D6BDCD4BE74}"/>
              </a:ext>
            </a:extLst>
          </p:cNvPr>
          <p:cNvSpPr/>
          <p:nvPr/>
        </p:nvSpPr>
        <p:spPr>
          <a:xfrm>
            <a:off x="9279335" y="3170599"/>
            <a:ext cx="222422" cy="250371"/>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a:extLst>
              <a:ext uri="{FF2B5EF4-FFF2-40B4-BE49-F238E27FC236}">
                <a16:creationId xmlns:a16="http://schemas.microsoft.com/office/drawing/2014/main" id="{8B7459C6-2DD7-741D-A12D-A7D566D1B75A}"/>
              </a:ext>
            </a:extLst>
          </p:cNvPr>
          <p:cNvSpPr/>
          <p:nvPr/>
        </p:nvSpPr>
        <p:spPr>
          <a:xfrm>
            <a:off x="10749445" y="3189806"/>
            <a:ext cx="222422" cy="250371"/>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a:extLst>
              <a:ext uri="{FF2B5EF4-FFF2-40B4-BE49-F238E27FC236}">
                <a16:creationId xmlns:a16="http://schemas.microsoft.com/office/drawing/2014/main" id="{F6DB126D-C98D-7F1E-6977-EB3F58AD511E}"/>
              </a:ext>
            </a:extLst>
          </p:cNvPr>
          <p:cNvSpPr txBox="1"/>
          <p:nvPr/>
        </p:nvSpPr>
        <p:spPr>
          <a:xfrm>
            <a:off x="9093531" y="2168411"/>
            <a:ext cx="6098058" cy="369332"/>
          </a:xfrm>
          <a:prstGeom prst="rect">
            <a:avLst/>
          </a:prstGeom>
          <a:noFill/>
        </p:spPr>
        <p:txBody>
          <a:bodyPr wrap="square">
            <a:spAutoFit/>
          </a:bodyPr>
          <a:lstStyle/>
          <a:p>
            <a:r>
              <a:rPr lang="nl-BE" b="1">
                <a:solidFill>
                  <a:srgbClr val="4A84A9"/>
                </a:solidFill>
              </a:rPr>
              <a:t>MEDIAAN</a:t>
            </a:r>
          </a:p>
        </p:txBody>
      </p:sp>
      <p:sp>
        <p:nvSpPr>
          <p:cNvPr id="24" name="Tekstvak 23">
            <a:extLst>
              <a:ext uri="{FF2B5EF4-FFF2-40B4-BE49-F238E27FC236}">
                <a16:creationId xmlns:a16="http://schemas.microsoft.com/office/drawing/2014/main" id="{D62AD56E-A678-9AC0-AD61-A7F1DA25EC23}"/>
              </a:ext>
            </a:extLst>
          </p:cNvPr>
          <p:cNvSpPr txBox="1"/>
          <p:nvPr/>
        </p:nvSpPr>
        <p:spPr>
          <a:xfrm>
            <a:off x="6183379" y="4320257"/>
            <a:ext cx="6098058" cy="646331"/>
          </a:xfrm>
          <a:prstGeom prst="rect">
            <a:avLst/>
          </a:prstGeom>
          <a:noFill/>
        </p:spPr>
        <p:txBody>
          <a:bodyPr wrap="square">
            <a:spAutoFit/>
          </a:bodyPr>
          <a:lstStyle/>
          <a:p>
            <a:r>
              <a:rPr lang="nl-BE" b="1">
                <a:solidFill>
                  <a:srgbClr val="4A84A9"/>
                </a:solidFill>
              </a:rPr>
              <a:t>25% laagst </a:t>
            </a:r>
          </a:p>
          <a:p>
            <a:r>
              <a:rPr lang="nl-BE" b="1">
                <a:solidFill>
                  <a:srgbClr val="4A84A9"/>
                </a:solidFill>
              </a:rPr>
              <a:t>scorende WZC</a:t>
            </a:r>
          </a:p>
        </p:txBody>
      </p:sp>
      <p:sp>
        <p:nvSpPr>
          <p:cNvPr id="25" name="Tekstvak 24">
            <a:extLst>
              <a:ext uri="{FF2B5EF4-FFF2-40B4-BE49-F238E27FC236}">
                <a16:creationId xmlns:a16="http://schemas.microsoft.com/office/drawing/2014/main" id="{44F5D1C3-4A58-EC66-8149-75B98D9A367F}"/>
              </a:ext>
            </a:extLst>
          </p:cNvPr>
          <p:cNvSpPr txBox="1"/>
          <p:nvPr/>
        </p:nvSpPr>
        <p:spPr>
          <a:xfrm>
            <a:off x="8827284" y="4320257"/>
            <a:ext cx="810249" cy="369332"/>
          </a:xfrm>
          <a:prstGeom prst="rect">
            <a:avLst/>
          </a:prstGeom>
          <a:noFill/>
        </p:spPr>
        <p:txBody>
          <a:bodyPr wrap="square">
            <a:spAutoFit/>
          </a:bodyPr>
          <a:lstStyle/>
          <a:p>
            <a:r>
              <a:rPr lang="nl-BE" b="1">
                <a:solidFill>
                  <a:srgbClr val="4A84A9"/>
                </a:solidFill>
              </a:rPr>
              <a:t>25%</a:t>
            </a:r>
          </a:p>
        </p:txBody>
      </p:sp>
      <p:sp>
        <p:nvSpPr>
          <p:cNvPr id="26" name="Tekstvak 25">
            <a:extLst>
              <a:ext uri="{FF2B5EF4-FFF2-40B4-BE49-F238E27FC236}">
                <a16:creationId xmlns:a16="http://schemas.microsoft.com/office/drawing/2014/main" id="{A213A48F-8E18-897C-D447-3778DB014C53}"/>
              </a:ext>
            </a:extLst>
          </p:cNvPr>
          <p:cNvSpPr txBox="1"/>
          <p:nvPr/>
        </p:nvSpPr>
        <p:spPr>
          <a:xfrm>
            <a:off x="9770640" y="4320257"/>
            <a:ext cx="810249" cy="369332"/>
          </a:xfrm>
          <a:prstGeom prst="rect">
            <a:avLst/>
          </a:prstGeom>
          <a:noFill/>
        </p:spPr>
        <p:txBody>
          <a:bodyPr wrap="square">
            <a:spAutoFit/>
          </a:bodyPr>
          <a:lstStyle/>
          <a:p>
            <a:r>
              <a:rPr lang="nl-BE" b="1">
                <a:solidFill>
                  <a:srgbClr val="4A84A9"/>
                </a:solidFill>
              </a:rPr>
              <a:t>25%</a:t>
            </a:r>
          </a:p>
        </p:txBody>
      </p:sp>
      <p:sp>
        <p:nvSpPr>
          <p:cNvPr id="27" name="Tekstvak 26">
            <a:extLst>
              <a:ext uri="{FF2B5EF4-FFF2-40B4-BE49-F238E27FC236}">
                <a16:creationId xmlns:a16="http://schemas.microsoft.com/office/drawing/2014/main" id="{68695793-A123-5125-6325-239BB8D1FEC5}"/>
              </a:ext>
            </a:extLst>
          </p:cNvPr>
          <p:cNvSpPr txBox="1"/>
          <p:nvPr/>
        </p:nvSpPr>
        <p:spPr>
          <a:xfrm>
            <a:off x="7551841" y="4293429"/>
            <a:ext cx="4478244" cy="646331"/>
          </a:xfrm>
          <a:prstGeom prst="rect">
            <a:avLst/>
          </a:prstGeom>
          <a:noFill/>
        </p:spPr>
        <p:txBody>
          <a:bodyPr wrap="square">
            <a:spAutoFit/>
          </a:bodyPr>
          <a:lstStyle/>
          <a:p>
            <a:pPr algn="r"/>
            <a:r>
              <a:rPr lang="nl-BE" b="1">
                <a:solidFill>
                  <a:srgbClr val="4A84A9"/>
                </a:solidFill>
              </a:rPr>
              <a:t>25% hoogst </a:t>
            </a:r>
          </a:p>
          <a:p>
            <a:pPr algn="r"/>
            <a:r>
              <a:rPr lang="nl-BE" b="1">
                <a:solidFill>
                  <a:srgbClr val="4A84A9"/>
                </a:solidFill>
              </a:rPr>
              <a:t>scorende WZC</a:t>
            </a:r>
          </a:p>
        </p:txBody>
      </p:sp>
    </p:spTree>
    <p:extLst>
      <p:ext uri="{BB962C8B-B14F-4D97-AF65-F5344CB8AC3E}">
        <p14:creationId xmlns:p14="http://schemas.microsoft.com/office/powerpoint/2010/main" val="3378879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07ED200D-7513-9696-CD61-6303D2FAB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001" y="393702"/>
            <a:ext cx="7721600" cy="5549900"/>
          </a:xfrm>
          <a:prstGeom prst="rect">
            <a:avLst/>
          </a:prstGeom>
        </p:spPr>
      </p:pic>
    </p:spTree>
    <p:extLst>
      <p:ext uri="{BB962C8B-B14F-4D97-AF65-F5344CB8AC3E}">
        <p14:creationId xmlns:p14="http://schemas.microsoft.com/office/powerpoint/2010/main" val="2933608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02913DF-16A0-E362-D488-82DE5E8DF3F7}"/>
              </a:ext>
            </a:extLst>
          </p:cNvPr>
          <p:cNvSpPr txBox="1">
            <a:spLocks/>
          </p:cNvSpPr>
          <p:nvPr/>
        </p:nvSpPr>
        <p:spPr>
          <a:xfrm>
            <a:off x="546662" y="332097"/>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nl-BE">
                <a:solidFill>
                  <a:srgbClr val="B68915"/>
                </a:solidFill>
              </a:rPr>
              <a:t>Woonzorgcentra kenmerken</a:t>
            </a:r>
            <a:endParaRPr lang="nl-NL"/>
          </a:p>
        </p:txBody>
      </p:sp>
      <p:pic>
        <p:nvPicPr>
          <p:cNvPr id="14" name="Tijdelijke aanduiding voor inhoud 13" descr="Afbeelding met tekst, Lettertype, schermopname, wit&#10;&#10;Door AI gegenereerde inhoud is mogelijk onjuist.">
            <a:extLst>
              <a:ext uri="{FF2B5EF4-FFF2-40B4-BE49-F238E27FC236}">
                <a16:creationId xmlns:a16="http://schemas.microsoft.com/office/drawing/2014/main" id="{3D81B337-D4E6-F67D-7400-CCCFB3A080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7513" y="3202788"/>
            <a:ext cx="3590641" cy="1863497"/>
          </a:xfrm>
        </p:spPr>
      </p:pic>
      <p:pic>
        <p:nvPicPr>
          <p:cNvPr id="16" name="Afbeelding 15" descr="Afbeelding met tekst, Lettertype, wit, algebra&#10;&#10;Door AI gegenereerde inhoud is mogelijk onjuist.">
            <a:extLst>
              <a:ext uri="{FF2B5EF4-FFF2-40B4-BE49-F238E27FC236}">
                <a16:creationId xmlns:a16="http://schemas.microsoft.com/office/drawing/2014/main" id="{2B6C0E09-CB4F-6613-0C10-ECFBF114B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57" y="3202788"/>
            <a:ext cx="2018586" cy="1796065"/>
          </a:xfrm>
          <a:prstGeom prst="rect">
            <a:avLst/>
          </a:prstGeom>
        </p:spPr>
      </p:pic>
      <p:pic>
        <p:nvPicPr>
          <p:cNvPr id="18" name="Afbeelding 17" descr="Afbeelding met tekst, wit, gereedschap, ontwerp&#10;&#10;Door AI gegenereerde inhoud is mogelijk onjuist.">
            <a:extLst>
              <a:ext uri="{FF2B5EF4-FFF2-40B4-BE49-F238E27FC236}">
                <a16:creationId xmlns:a16="http://schemas.microsoft.com/office/drawing/2014/main" id="{25776DE5-3FD4-0531-5693-3F061F9AC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2788"/>
            <a:ext cx="2018587" cy="1611614"/>
          </a:xfrm>
          <a:prstGeom prst="rect">
            <a:avLst/>
          </a:prstGeom>
        </p:spPr>
      </p:pic>
      <p:sp>
        <p:nvSpPr>
          <p:cNvPr id="19" name="Tekstvak 18">
            <a:extLst>
              <a:ext uri="{FF2B5EF4-FFF2-40B4-BE49-F238E27FC236}">
                <a16:creationId xmlns:a16="http://schemas.microsoft.com/office/drawing/2014/main" id="{FAC4A8C0-A401-9A1B-CF76-31334148475A}"/>
              </a:ext>
            </a:extLst>
          </p:cNvPr>
          <p:cNvSpPr txBox="1"/>
          <p:nvPr/>
        </p:nvSpPr>
        <p:spPr>
          <a:xfrm>
            <a:off x="5084946" y="2186213"/>
            <a:ext cx="2308148" cy="523220"/>
          </a:xfrm>
          <a:prstGeom prst="rect">
            <a:avLst/>
          </a:prstGeom>
          <a:noFill/>
        </p:spPr>
        <p:txBody>
          <a:bodyPr wrap="square" rtlCol="0">
            <a:spAutoFit/>
          </a:bodyPr>
          <a:lstStyle/>
          <a:p>
            <a:r>
              <a:rPr lang="nl-BE" sz="2800" b="1">
                <a:solidFill>
                  <a:srgbClr val="0C6B77"/>
                </a:solidFill>
              </a:rPr>
              <a:t>Zorgzwaarte</a:t>
            </a:r>
          </a:p>
        </p:txBody>
      </p:sp>
      <p:sp>
        <p:nvSpPr>
          <p:cNvPr id="20" name="Tekstvak 19">
            <a:extLst>
              <a:ext uri="{FF2B5EF4-FFF2-40B4-BE49-F238E27FC236}">
                <a16:creationId xmlns:a16="http://schemas.microsoft.com/office/drawing/2014/main" id="{50DCF73A-EAC4-788C-DC81-DF578621C220}"/>
              </a:ext>
            </a:extLst>
          </p:cNvPr>
          <p:cNvSpPr txBox="1"/>
          <p:nvPr/>
        </p:nvSpPr>
        <p:spPr>
          <a:xfrm>
            <a:off x="2742100" y="2186213"/>
            <a:ext cx="2308148" cy="523220"/>
          </a:xfrm>
          <a:prstGeom prst="rect">
            <a:avLst/>
          </a:prstGeom>
          <a:noFill/>
        </p:spPr>
        <p:txBody>
          <a:bodyPr wrap="square" rtlCol="0">
            <a:spAutoFit/>
          </a:bodyPr>
          <a:lstStyle/>
          <a:p>
            <a:r>
              <a:rPr lang="nl-BE" sz="2800" b="1">
                <a:solidFill>
                  <a:srgbClr val="0C6B77"/>
                </a:solidFill>
              </a:rPr>
              <a:t>Provincie</a:t>
            </a:r>
            <a:endParaRPr lang="nl-BE" sz="2400" b="1">
              <a:solidFill>
                <a:srgbClr val="0C6B77"/>
              </a:solidFill>
            </a:endParaRPr>
          </a:p>
        </p:txBody>
      </p:sp>
      <p:sp>
        <p:nvSpPr>
          <p:cNvPr id="21" name="Tekstvak 20">
            <a:extLst>
              <a:ext uri="{FF2B5EF4-FFF2-40B4-BE49-F238E27FC236}">
                <a16:creationId xmlns:a16="http://schemas.microsoft.com/office/drawing/2014/main" id="{880AA2AC-4B44-51E1-C137-04028AA9C56E}"/>
              </a:ext>
            </a:extLst>
          </p:cNvPr>
          <p:cNvSpPr txBox="1"/>
          <p:nvPr/>
        </p:nvSpPr>
        <p:spPr>
          <a:xfrm>
            <a:off x="399253" y="2186213"/>
            <a:ext cx="2308148" cy="523220"/>
          </a:xfrm>
          <a:prstGeom prst="rect">
            <a:avLst/>
          </a:prstGeom>
          <a:noFill/>
        </p:spPr>
        <p:txBody>
          <a:bodyPr wrap="square" rtlCol="0">
            <a:spAutoFit/>
          </a:bodyPr>
          <a:lstStyle/>
          <a:p>
            <a:r>
              <a:rPr lang="nl-BE" sz="2800" b="1">
                <a:solidFill>
                  <a:srgbClr val="0C6B77"/>
                </a:solidFill>
              </a:rPr>
              <a:t>Beheerstype</a:t>
            </a:r>
          </a:p>
        </p:txBody>
      </p:sp>
      <p:sp>
        <p:nvSpPr>
          <p:cNvPr id="23" name="Tekstvak 22">
            <a:extLst>
              <a:ext uri="{FF2B5EF4-FFF2-40B4-BE49-F238E27FC236}">
                <a16:creationId xmlns:a16="http://schemas.microsoft.com/office/drawing/2014/main" id="{C0A9FD1D-7D77-250A-198F-DFEEA3205117}"/>
              </a:ext>
            </a:extLst>
          </p:cNvPr>
          <p:cNvSpPr txBox="1"/>
          <p:nvPr/>
        </p:nvSpPr>
        <p:spPr>
          <a:xfrm>
            <a:off x="9170717" y="2186213"/>
            <a:ext cx="2308148" cy="523220"/>
          </a:xfrm>
          <a:prstGeom prst="rect">
            <a:avLst/>
          </a:prstGeom>
          <a:noFill/>
        </p:spPr>
        <p:txBody>
          <a:bodyPr wrap="square" rtlCol="0">
            <a:spAutoFit/>
          </a:bodyPr>
          <a:lstStyle/>
          <a:p>
            <a:r>
              <a:rPr lang="nl-BE" sz="2800" b="1">
                <a:solidFill>
                  <a:srgbClr val="0C6B77"/>
                </a:solidFill>
              </a:rPr>
              <a:t>Grootte</a:t>
            </a:r>
          </a:p>
        </p:txBody>
      </p:sp>
      <p:pic>
        <p:nvPicPr>
          <p:cNvPr id="25" name="Afbeelding 24" descr="Afbeelding met tekst, schermopname&#10;&#10;Door AI gegenereerde inhoud is mogelijk onjuist.">
            <a:extLst>
              <a:ext uri="{FF2B5EF4-FFF2-40B4-BE49-F238E27FC236}">
                <a16:creationId xmlns:a16="http://schemas.microsoft.com/office/drawing/2014/main" id="{DFE6A620-E476-8E50-BAF6-BF90DF635D3F}"/>
              </a:ext>
            </a:extLst>
          </p:cNvPr>
          <p:cNvPicPr>
            <a:picLocks noChangeAspect="1"/>
          </p:cNvPicPr>
          <p:nvPr/>
        </p:nvPicPr>
        <p:blipFill>
          <a:blip r:embed="rId5">
            <a:extLst>
              <a:ext uri="{28A0092B-C50C-407E-A947-70E740481C1C}">
                <a14:useLocalDpi xmlns:a14="http://schemas.microsoft.com/office/drawing/2010/main" val="0"/>
              </a:ext>
            </a:extLst>
          </a:blip>
          <a:srcRect l="43698" t="49682" r="48480" b="21568"/>
          <a:stretch>
            <a:fillRect/>
          </a:stretch>
        </p:blipFill>
        <p:spPr>
          <a:xfrm>
            <a:off x="8613799" y="2777897"/>
            <a:ext cx="1652935" cy="2834290"/>
          </a:xfrm>
          <a:prstGeom prst="rect">
            <a:avLst/>
          </a:prstGeom>
        </p:spPr>
      </p:pic>
      <p:pic>
        <p:nvPicPr>
          <p:cNvPr id="26" name="Afbeelding 25" descr="Afbeelding met tekst, schermopname&#10;&#10;Door AI gegenereerde inhoud is mogelijk onjuist.">
            <a:extLst>
              <a:ext uri="{FF2B5EF4-FFF2-40B4-BE49-F238E27FC236}">
                <a16:creationId xmlns:a16="http://schemas.microsoft.com/office/drawing/2014/main" id="{D171B877-7910-ADAC-40DB-01780C69D4DC}"/>
              </a:ext>
            </a:extLst>
          </p:cNvPr>
          <p:cNvPicPr>
            <a:picLocks noChangeAspect="1"/>
          </p:cNvPicPr>
          <p:nvPr/>
        </p:nvPicPr>
        <p:blipFill>
          <a:blip r:embed="rId5">
            <a:extLst>
              <a:ext uri="{28A0092B-C50C-407E-A947-70E740481C1C}">
                <a14:useLocalDpi xmlns:a14="http://schemas.microsoft.com/office/drawing/2010/main" val="0"/>
              </a:ext>
            </a:extLst>
          </a:blip>
          <a:srcRect l="70454" t="49682" r="20359" b="21568"/>
          <a:stretch>
            <a:fillRect/>
          </a:stretch>
        </p:blipFill>
        <p:spPr>
          <a:xfrm>
            <a:off x="10266734" y="2862392"/>
            <a:ext cx="1811087" cy="2643855"/>
          </a:xfrm>
          <a:prstGeom prst="rect">
            <a:avLst/>
          </a:prstGeom>
        </p:spPr>
      </p:pic>
    </p:spTree>
    <p:extLst>
      <p:ext uri="{BB962C8B-B14F-4D97-AF65-F5344CB8AC3E}">
        <p14:creationId xmlns:p14="http://schemas.microsoft.com/office/powerpoint/2010/main" val="3261902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74D58-6B29-D1F8-5AC6-0F5DA421B3E9}"/>
            </a:ext>
          </a:extLst>
        </p:cNvPr>
        <p:cNvGrpSpPr/>
        <p:nvPr/>
      </p:nvGrpSpPr>
      <p:grpSpPr>
        <a:xfrm>
          <a:off x="0" y="0"/>
          <a:ext cx="0" cy="0"/>
          <a:chOff x="0" y="0"/>
          <a:chExt cx="0" cy="0"/>
        </a:xfrm>
      </p:grpSpPr>
      <p:graphicFrame>
        <p:nvGraphicFramePr>
          <p:cNvPr id="14" name="Table 2">
            <a:extLst>
              <a:ext uri="{FF2B5EF4-FFF2-40B4-BE49-F238E27FC236}">
                <a16:creationId xmlns:a16="http://schemas.microsoft.com/office/drawing/2014/main" id="{FFDBF6C8-5247-D4D6-B077-A5A986DD3741}"/>
              </a:ext>
            </a:extLst>
          </p:cNvPr>
          <p:cNvGraphicFramePr>
            <a:graphicFrameLocks noGrp="1"/>
          </p:cNvGraphicFramePr>
          <p:nvPr>
            <p:extLst>
              <p:ext uri="{D42A27DB-BD31-4B8C-83A1-F6EECF244321}">
                <p14:modId xmlns:p14="http://schemas.microsoft.com/office/powerpoint/2010/main" val="1132677871"/>
              </p:ext>
            </p:extLst>
          </p:nvPr>
        </p:nvGraphicFramePr>
        <p:xfrm>
          <a:off x="575122" y="146969"/>
          <a:ext cx="11041755" cy="6204070"/>
        </p:xfrm>
        <a:graphic>
          <a:graphicData uri="http://schemas.openxmlformats.org/drawingml/2006/table">
            <a:tbl>
              <a:tblPr firstRow="1" bandRow="1">
                <a:tableStyleId>{7DF18680-E054-41AD-8BC1-D1AEF772440D}</a:tableStyleId>
              </a:tblPr>
              <a:tblGrid>
                <a:gridCol w="2208351">
                  <a:extLst>
                    <a:ext uri="{9D8B030D-6E8A-4147-A177-3AD203B41FA5}">
                      <a16:colId xmlns:a16="http://schemas.microsoft.com/office/drawing/2014/main" val="20000"/>
                    </a:ext>
                  </a:extLst>
                </a:gridCol>
                <a:gridCol w="2208351">
                  <a:extLst>
                    <a:ext uri="{9D8B030D-6E8A-4147-A177-3AD203B41FA5}">
                      <a16:colId xmlns:a16="http://schemas.microsoft.com/office/drawing/2014/main" val="20001"/>
                    </a:ext>
                  </a:extLst>
                </a:gridCol>
                <a:gridCol w="2208351">
                  <a:extLst>
                    <a:ext uri="{9D8B030D-6E8A-4147-A177-3AD203B41FA5}">
                      <a16:colId xmlns:a16="http://schemas.microsoft.com/office/drawing/2014/main" val="20002"/>
                    </a:ext>
                  </a:extLst>
                </a:gridCol>
                <a:gridCol w="2208351">
                  <a:extLst>
                    <a:ext uri="{9D8B030D-6E8A-4147-A177-3AD203B41FA5}">
                      <a16:colId xmlns:a16="http://schemas.microsoft.com/office/drawing/2014/main" val="20003"/>
                    </a:ext>
                  </a:extLst>
                </a:gridCol>
                <a:gridCol w="2208351">
                  <a:extLst>
                    <a:ext uri="{9D8B030D-6E8A-4147-A177-3AD203B41FA5}">
                      <a16:colId xmlns:a16="http://schemas.microsoft.com/office/drawing/2014/main" val="20004"/>
                    </a:ext>
                  </a:extLst>
                </a:gridCol>
              </a:tblGrid>
              <a:tr h="399010">
                <a:tc>
                  <a:txBody>
                    <a:bodyPr/>
                    <a:lstStyle/>
                    <a:p>
                      <a:pPr algn="ctr">
                        <a:defRPr b="1"/>
                      </a:pPr>
                      <a:r>
                        <a:rPr sz="2000" err="1"/>
                        <a:t>Dimensie</a:t>
                      </a:r>
                      <a:endParaRPr sz="2000"/>
                    </a:p>
                  </a:txBody>
                  <a:tcPr/>
                </a:tc>
                <a:tc>
                  <a:txBody>
                    <a:bodyPr/>
                    <a:lstStyle/>
                    <a:p>
                      <a:pPr algn="ctr">
                        <a:defRPr b="1"/>
                      </a:pPr>
                      <a:r>
                        <a:rPr sz="2000"/>
                        <a:t>Provincie (p-waarde)</a:t>
                      </a:r>
                    </a:p>
                  </a:txBody>
                  <a:tcPr/>
                </a:tc>
                <a:tc>
                  <a:txBody>
                    <a:bodyPr/>
                    <a:lstStyle/>
                    <a:p>
                      <a:pPr algn="ctr">
                        <a:defRPr b="1"/>
                      </a:pPr>
                      <a:r>
                        <a:rPr sz="2000"/>
                        <a:t>Zorgzwaarte (p-waarde)</a:t>
                      </a:r>
                    </a:p>
                  </a:txBody>
                  <a:tcPr/>
                </a:tc>
                <a:tc>
                  <a:txBody>
                    <a:bodyPr/>
                    <a:lstStyle/>
                    <a:p>
                      <a:pPr algn="ctr">
                        <a:defRPr b="1"/>
                      </a:pPr>
                      <a:r>
                        <a:rPr sz="2000"/>
                        <a:t>Beheerstype (p-waarde)</a:t>
                      </a:r>
                    </a:p>
                  </a:txBody>
                  <a:tcPr/>
                </a:tc>
                <a:tc>
                  <a:txBody>
                    <a:bodyPr/>
                    <a:lstStyle/>
                    <a:p>
                      <a:pPr algn="ctr">
                        <a:defRPr b="1"/>
                      </a:pPr>
                      <a:r>
                        <a:rPr sz="2000" err="1"/>
                        <a:t>Grootte</a:t>
                      </a:r>
                      <a:r>
                        <a:rPr sz="2000"/>
                        <a:t> (p-</a:t>
                      </a:r>
                      <a:r>
                        <a:rPr sz="2000" err="1"/>
                        <a:t>waarde</a:t>
                      </a:r>
                      <a:r>
                        <a:rPr sz="2000"/>
                        <a:t>)</a:t>
                      </a:r>
                    </a:p>
                  </a:txBody>
                  <a:tcPr/>
                </a:tc>
                <a:extLst>
                  <a:ext uri="{0D108BD9-81ED-4DB2-BD59-A6C34878D82A}">
                    <a16:rowId xmlns:a16="http://schemas.microsoft.com/office/drawing/2014/main" val="10000"/>
                  </a:ext>
                </a:extLst>
              </a:tr>
              <a:tr h="399010">
                <a:tc>
                  <a:txBody>
                    <a:bodyPr/>
                    <a:lstStyle/>
                    <a:p>
                      <a:pPr algn="ctr"/>
                      <a:r>
                        <a:rPr sz="2000"/>
                        <a:t>Persoonlijke relaties</a:t>
                      </a:r>
                    </a:p>
                  </a:txBody>
                  <a:tcPr/>
                </a:tc>
                <a:tc>
                  <a:txBody>
                    <a:bodyPr/>
                    <a:lstStyle/>
                    <a:p>
                      <a:pPr algn="ctr">
                        <a:defRPr>
                          <a:solidFill>
                            <a:srgbClr val="006100"/>
                          </a:solidFill>
                        </a:defRPr>
                      </a:pPr>
                      <a:r>
                        <a:rPr sz="2000"/>
                        <a:t>0.0010</a:t>
                      </a:r>
                    </a:p>
                  </a:txBody>
                  <a:tcPr/>
                </a:tc>
                <a:tc>
                  <a:txBody>
                    <a:bodyPr/>
                    <a:lstStyle/>
                    <a:p>
                      <a:pPr algn="ctr">
                        <a:defRPr>
                          <a:solidFill>
                            <a:srgbClr val="9C0006"/>
                          </a:solidFill>
                        </a:defRPr>
                      </a:pPr>
                      <a:r>
                        <a:rPr sz="2000"/>
                        <a:t>0.2560</a:t>
                      </a:r>
                    </a:p>
                  </a:txBody>
                  <a:tcPr/>
                </a:tc>
                <a:tc>
                  <a:txBody>
                    <a:bodyPr/>
                    <a:lstStyle/>
                    <a:p>
                      <a:pPr algn="ctr">
                        <a:defRPr>
                          <a:solidFill>
                            <a:srgbClr val="9C0006"/>
                          </a:solidFill>
                        </a:defRPr>
                      </a:pPr>
                      <a:r>
                        <a:rPr sz="2000"/>
                        <a:t>0.7117</a:t>
                      </a:r>
                    </a:p>
                  </a:txBody>
                  <a:tcPr/>
                </a:tc>
                <a:tc>
                  <a:txBody>
                    <a:bodyPr/>
                    <a:lstStyle/>
                    <a:p>
                      <a:pPr algn="ctr">
                        <a:defRPr>
                          <a:solidFill>
                            <a:srgbClr val="9C0006"/>
                          </a:solidFill>
                        </a:defRPr>
                      </a:pPr>
                      <a:r>
                        <a:rPr sz="2000"/>
                        <a:t>0.7063</a:t>
                      </a:r>
                    </a:p>
                  </a:txBody>
                  <a:tcPr/>
                </a:tc>
                <a:extLst>
                  <a:ext uri="{0D108BD9-81ED-4DB2-BD59-A6C34878D82A}">
                    <a16:rowId xmlns:a16="http://schemas.microsoft.com/office/drawing/2014/main" val="10001"/>
                  </a:ext>
                </a:extLst>
              </a:tr>
              <a:tr h="399010">
                <a:tc>
                  <a:txBody>
                    <a:bodyPr/>
                    <a:lstStyle/>
                    <a:p>
                      <a:pPr algn="ctr"/>
                      <a:r>
                        <a:rPr sz="2000"/>
                        <a:t>Zinvolle tijdsbesteding</a:t>
                      </a:r>
                    </a:p>
                  </a:txBody>
                  <a:tcPr/>
                </a:tc>
                <a:tc>
                  <a:txBody>
                    <a:bodyPr/>
                    <a:lstStyle/>
                    <a:p>
                      <a:pPr algn="ctr">
                        <a:defRPr>
                          <a:solidFill>
                            <a:srgbClr val="006100"/>
                          </a:solidFill>
                        </a:defRPr>
                      </a:pPr>
                      <a:r>
                        <a:rPr sz="2000"/>
                        <a:t>0.0006</a:t>
                      </a:r>
                    </a:p>
                  </a:txBody>
                  <a:tcPr/>
                </a:tc>
                <a:tc>
                  <a:txBody>
                    <a:bodyPr/>
                    <a:lstStyle/>
                    <a:p>
                      <a:pPr algn="ctr">
                        <a:defRPr>
                          <a:solidFill>
                            <a:srgbClr val="006100"/>
                          </a:solidFill>
                        </a:defRPr>
                      </a:pPr>
                      <a:r>
                        <a:rPr sz="2000"/>
                        <a:t>0.0112</a:t>
                      </a:r>
                    </a:p>
                  </a:txBody>
                  <a:tcPr/>
                </a:tc>
                <a:tc>
                  <a:txBody>
                    <a:bodyPr/>
                    <a:lstStyle/>
                    <a:p>
                      <a:pPr algn="ctr">
                        <a:defRPr>
                          <a:solidFill>
                            <a:srgbClr val="9C0006"/>
                          </a:solidFill>
                        </a:defRPr>
                      </a:pPr>
                      <a:r>
                        <a:rPr sz="2000"/>
                        <a:t>0.9576</a:t>
                      </a:r>
                    </a:p>
                  </a:txBody>
                  <a:tcPr/>
                </a:tc>
                <a:tc>
                  <a:txBody>
                    <a:bodyPr/>
                    <a:lstStyle/>
                    <a:p>
                      <a:pPr algn="ctr">
                        <a:defRPr>
                          <a:solidFill>
                            <a:srgbClr val="9C0006"/>
                          </a:solidFill>
                        </a:defRPr>
                      </a:pPr>
                      <a:r>
                        <a:rPr sz="2000"/>
                        <a:t>0.0522</a:t>
                      </a:r>
                    </a:p>
                  </a:txBody>
                  <a:tcPr/>
                </a:tc>
                <a:extLst>
                  <a:ext uri="{0D108BD9-81ED-4DB2-BD59-A6C34878D82A}">
                    <a16:rowId xmlns:a16="http://schemas.microsoft.com/office/drawing/2014/main" val="10002"/>
                  </a:ext>
                </a:extLst>
              </a:tr>
              <a:tr h="399010">
                <a:tc>
                  <a:txBody>
                    <a:bodyPr/>
                    <a:lstStyle/>
                    <a:p>
                      <a:pPr algn="ctr"/>
                      <a:r>
                        <a:rPr sz="2000"/>
                        <a:t>Een band voelen met wie hier werkt</a:t>
                      </a:r>
                    </a:p>
                  </a:txBody>
                  <a:tcPr/>
                </a:tc>
                <a:tc>
                  <a:txBody>
                    <a:bodyPr/>
                    <a:lstStyle/>
                    <a:p>
                      <a:pPr algn="ctr">
                        <a:defRPr>
                          <a:solidFill>
                            <a:srgbClr val="9C0006"/>
                          </a:solidFill>
                        </a:defRPr>
                      </a:pPr>
                      <a:r>
                        <a:rPr sz="2000"/>
                        <a:t>0.1276</a:t>
                      </a:r>
                    </a:p>
                  </a:txBody>
                  <a:tcPr/>
                </a:tc>
                <a:tc>
                  <a:txBody>
                    <a:bodyPr/>
                    <a:lstStyle/>
                    <a:p>
                      <a:pPr algn="ctr">
                        <a:defRPr>
                          <a:solidFill>
                            <a:srgbClr val="006100"/>
                          </a:solidFill>
                        </a:defRPr>
                      </a:pPr>
                      <a:r>
                        <a:rPr sz="2000"/>
                        <a:t>0.0011</a:t>
                      </a:r>
                    </a:p>
                  </a:txBody>
                  <a:tcPr/>
                </a:tc>
                <a:tc>
                  <a:txBody>
                    <a:bodyPr/>
                    <a:lstStyle/>
                    <a:p>
                      <a:pPr algn="ctr">
                        <a:defRPr>
                          <a:solidFill>
                            <a:srgbClr val="9C0006"/>
                          </a:solidFill>
                        </a:defRPr>
                      </a:pPr>
                      <a:r>
                        <a:rPr sz="2000"/>
                        <a:t>0.5901</a:t>
                      </a:r>
                    </a:p>
                  </a:txBody>
                  <a:tcPr/>
                </a:tc>
                <a:tc>
                  <a:txBody>
                    <a:bodyPr/>
                    <a:lstStyle/>
                    <a:p>
                      <a:pPr algn="ctr">
                        <a:defRPr>
                          <a:solidFill>
                            <a:srgbClr val="9C0006"/>
                          </a:solidFill>
                        </a:defRPr>
                      </a:pPr>
                      <a:r>
                        <a:rPr sz="2000"/>
                        <a:t>0.9101</a:t>
                      </a:r>
                    </a:p>
                  </a:txBody>
                  <a:tcPr/>
                </a:tc>
                <a:extLst>
                  <a:ext uri="{0D108BD9-81ED-4DB2-BD59-A6C34878D82A}">
                    <a16:rowId xmlns:a16="http://schemas.microsoft.com/office/drawing/2014/main" val="10003"/>
                  </a:ext>
                </a:extLst>
              </a:tr>
              <a:tr h="399010">
                <a:tc>
                  <a:txBody>
                    <a:bodyPr/>
                    <a:lstStyle/>
                    <a:p>
                      <a:pPr algn="ctr"/>
                      <a:r>
                        <a:rPr sz="2000"/>
                        <a:t>Reageren door medewerkers op vragen</a:t>
                      </a:r>
                    </a:p>
                  </a:txBody>
                  <a:tcPr/>
                </a:tc>
                <a:tc>
                  <a:txBody>
                    <a:bodyPr/>
                    <a:lstStyle/>
                    <a:p>
                      <a:pPr algn="ctr">
                        <a:defRPr>
                          <a:solidFill>
                            <a:srgbClr val="9C0006"/>
                          </a:solidFill>
                        </a:defRPr>
                      </a:pPr>
                      <a:r>
                        <a:rPr sz="2000"/>
                        <a:t>0.2407</a:t>
                      </a:r>
                    </a:p>
                  </a:txBody>
                  <a:tcPr/>
                </a:tc>
                <a:tc>
                  <a:txBody>
                    <a:bodyPr/>
                    <a:lstStyle/>
                    <a:p>
                      <a:pPr algn="ctr">
                        <a:defRPr>
                          <a:solidFill>
                            <a:srgbClr val="006100"/>
                          </a:solidFill>
                        </a:defRPr>
                      </a:pPr>
                      <a:r>
                        <a:rPr sz="2000"/>
                        <a:t>0.0001</a:t>
                      </a:r>
                    </a:p>
                  </a:txBody>
                  <a:tcPr/>
                </a:tc>
                <a:tc>
                  <a:txBody>
                    <a:bodyPr/>
                    <a:lstStyle/>
                    <a:p>
                      <a:pPr algn="ctr">
                        <a:defRPr>
                          <a:solidFill>
                            <a:srgbClr val="9C0006"/>
                          </a:solidFill>
                        </a:defRPr>
                      </a:pPr>
                      <a:r>
                        <a:rPr sz="2000"/>
                        <a:t>0.8452</a:t>
                      </a:r>
                    </a:p>
                  </a:txBody>
                  <a:tcPr/>
                </a:tc>
                <a:tc>
                  <a:txBody>
                    <a:bodyPr/>
                    <a:lstStyle/>
                    <a:p>
                      <a:pPr algn="ctr">
                        <a:defRPr>
                          <a:solidFill>
                            <a:srgbClr val="9C0006"/>
                          </a:solidFill>
                        </a:defRPr>
                      </a:pPr>
                      <a:r>
                        <a:rPr sz="2000"/>
                        <a:t>0.7769</a:t>
                      </a:r>
                    </a:p>
                  </a:txBody>
                  <a:tcPr/>
                </a:tc>
                <a:extLst>
                  <a:ext uri="{0D108BD9-81ED-4DB2-BD59-A6C34878D82A}">
                    <a16:rowId xmlns:a16="http://schemas.microsoft.com/office/drawing/2014/main" val="10004"/>
                  </a:ext>
                </a:extLst>
              </a:tr>
              <a:tr h="399010">
                <a:tc>
                  <a:txBody>
                    <a:bodyPr/>
                    <a:lstStyle/>
                    <a:p>
                      <a:pPr algn="ctr"/>
                      <a:r>
                        <a:rPr sz="2000"/>
                        <a:t>Respect</a:t>
                      </a:r>
                    </a:p>
                  </a:txBody>
                  <a:tcPr/>
                </a:tc>
                <a:tc>
                  <a:txBody>
                    <a:bodyPr/>
                    <a:lstStyle/>
                    <a:p>
                      <a:pPr algn="ctr">
                        <a:defRPr>
                          <a:solidFill>
                            <a:srgbClr val="9C0006"/>
                          </a:solidFill>
                        </a:defRPr>
                      </a:pPr>
                      <a:r>
                        <a:rPr sz="2000"/>
                        <a:t>0.1366</a:t>
                      </a:r>
                    </a:p>
                  </a:txBody>
                  <a:tcPr/>
                </a:tc>
                <a:tc>
                  <a:txBody>
                    <a:bodyPr/>
                    <a:lstStyle/>
                    <a:p>
                      <a:pPr algn="ctr">
                        <a:defRPr>
                          <a:solidFill>
                            <a:srgbClr val="9C0006"/>
                          </a:solidFill>
                        </a:defRPr>
                      </a:pPr>
                      <a:r>
                        <a:rPr sz="2000"/>
                        <a:t>0.0730</a:t>
                      </a:r>
                    </a:p>
                  </a:txBody>
                  <a:tcPr/>
                </a:tc>
                <a:tc>
                  <a:txBody>
                    <a:bodyPr/>
                    <a:lstStyle/>
                    <a:p>
                      <a:pPr algn="ctr">
                        <a:defRPr>
                          <a:solidFill>
                            <a:srgbClr val="9C0006"/>
                          </a:solidFill>
                        </a:defRPr>
                      </a:pPr>
                      <a:r>
                        <a:rPr sz="2000"/>
                        <a:t>0.2577</a:t>
                      </a:r>
                    </a:p>
                  </a:txBody>
                  <a:tcPr/>
                </a:tc>
                <a:tc>
                  <a:txBody>
                    <a:bodyPr/>
                    <a:lstStyle/>
                    <a:p>
                      <a:pPr algn="ctr">
                        <a:defRPr>
                          <a:solidFill>
                            <a:srgbClr val="9C0006"/>
                          </a:solidFill>
                        </a:defRPr>
                      </a:pPr>
                      <a:r>
                        <a:rPr sz="2000"/>
                        <a:t>0.2467</a:t>
                      </a:r>
                    </a:p>
                  </a:txBody>
                  <a:tcPr/>
                </a:tc>
                <a:extLst>
                  <a:ext uri="{0D108BD9-81ED-4DB2-BD59-A6C34878D82A}">
                    <a16:rowId xmlns:a16="http://schemas.microsoft.com/office/drawing/2014/main" val="10005"/>
                  </a:ext>
                </a:extLst>
              </a:tr>
              <a:tr h="399010">
                <a:tc>
                  <a:txBody>
                    <a:bodyPr/>
                    <a:lstStyle/>
                    <a:p>
                      <a:pPr algn="ctr"/>
                      <a:r>
                        <a:rPr sz="2000"/>
                        <a:t>Dagelijks kiezen</a:t>
                      </a:r>
                    </a:p>
                  </a:txBody>
                  <a:tcPr/>
                </a:tc>
                <a:tc>
                  <a:txBody>
                    <a:bodyPr/>
                    <a:lstStyle/>
                    <a:p>
                      <a:pPr algn="ctr">
                        <a:defRPr>
                          <a:solidFill>
                            <a:srgbClr val="006100"/>
                          </a:solidFill>
                        </a:defRPr>
                      </a:pPr>
                      <a:r>
                        <a:rPr sz="2000"/>
                        <a:t>0.0161</a:t>
                      </a:r>
                    </a:p>
                  </a:txBody>
                  <a:tcPr/>
                </a:tc>
                <a:tc>
                  <a:txBody>
                    <a:bodyPr/>
                    <a:lstStyle/>
                    <a:p>
                      <a:pPr algn="ctr">
                        <a:defRPr>
                          <a:solidFill>
                            <a:srgbClr val="006100"/>
                          </a:solidFill>
                        </a:defRPr>
                      </a:pPr>
                      <a:r>
                        <a:rPr sz="2000"/>
                        <a:t>0.0101</a:t>
                      </a:r>
                    </a:p>
                  </a:txBody>
                  <a:tcPr/>
                </a:tc>
                <a:tc>
                  <a:txBody>
                    <a:bodyPr/>
                    <a:lstStyle/>
                    <a:p>
                      <a:pPr algn="ctr">
                        <a:defRPr>
                          <a:solidFill>
                            <a:srgbClr val="9C0006"/>
                          </a:solidFill>
                        </a:defRPr>
                      </a:pPr>
                      <a:r>
                        <a:rPr sz="2000"/>
                        <a:t>0.0526</a:t>
                      </a:r>
                    </a:p>
                  </a:txBody>
                  <a:tcPr/>
                </a:tc>
                <a:tc>
                  <a:txBody>
                    <a:bodyPr/>
                    <a:lstStyle/>
                    <a:p>
                      <a:pPr algn="ctr">
                        <a:defRPr>
                          <a:solidFill>
                            <a:srgbClr val="9C0006"/>
                          </a:solidFill>
                        </a:defRPr>
                      </a:pPr>
                      <a:r>
                        <a:rPr sz="2000"/>
                        <a:t>0.2010</a:t>
                      </a:r>
                    </a:p>
                  </a:txBody>
                  <a:tcPr/>
                </a:tc>
                <a:extLst>
                  <a:ext uri="{0D108BD9-81ED-4DB2-BD59-A6C34878D82A}">
                    <a16:rowId xmlns:a16="http://schemas.microsoft.com/office/drawing/2014/main" val="10006"/>
                  </a:ext>
                </a:extLst>
              </a:tr>
              <a:tr h="399010">
                <a:tc>
                  <a:txBody>
                    <a:bodyPr/>
                    <a:lstStyle/>
                    <a:p>
                      <a:pPr algn="ctr"/>
                      <a:r>
                        <a:rPr sz="2000"/>
                        <a:t>Comfort</a:t>
                      </a:r>
                    </a:p>
                  </a:txBody>
                  <a:tcPr/>
                </a:tc>
                <a:tc>
                  <a:txBody>
                    <a:bodyPr/>
                    <a:lstStyle/>
                    <a:p>
                      <a:pPr algn="ctr">
                        <a:defRPr>
                          <a:solidFill>
                            <a:srgbClr val="006100"/>
                          </a:solidFill>
                        </a:defRPr>
                      </a:pPr>
                      <a:r>
                        <a:rPr sz="2000"/>
                        <a:t>0.0017</a:t>
                      </a:r>
                    </a:p>
                  </a:txBody>
                  <a:tcPr/>
                </a:tc>
                <a:tc>
                  <a:txBody>
                    <a:bodyPr/>
                    <a:lstStyle/>
                    <a:p>
                      <a:pPr algn="ctr">
                        <a:defRPr>
                          <a:solidFill>
                            <a:srgbClr val="006100"/>
                          </a:solidFill>
                        </a:defRPr>
                      </a:pPr>
                      <a:r>
                        <a:rPr sz="2000"/>
                        <a:t>0.0001</a:t>
                      </a:r>
                    </a:p>
                  </a:txBody>
                  <a:tcPr/>
                </a:tc>
                <a:tc>
                  <a:txBody>
                    <a:bodyPr/>
                    <a:lstStyle/>
                    <a:p>
                      <a:pPr algn="ctr">
                        <a:defRPr>
                          <a:solidFill>
                            <a:srgbClr val="9C0006"/>
                          </a:solidFill>
                        </a:defRPr>
                      </a:pPr>
                      <a:r>
                        <a:rPr sz="2000"/>
                        <a:t>0.4709</a:t>
                      </a:r>
                    </a:p>
                  </a:txBody>
                  <a:tcPr/>
                </a:tc>
                <a:tc>
                  <a:txBody>
                    <a:bodyPr/>
                    <a:lstStyle/>
                    <a:p>
                      <a:pPr algn="ctr">
                        <a:defRPr>
                          <a:solidFill>
                            <a:srgbClr val="9C0006"/>
                          </a:solidFill>
                        </a:defRPr>
                      </a:pPr>
                      <a:r>
                        <a:rPr sz="2000"/>
                        <a:t>0.8473</a:t>
                      </a:r>
                    </a:p>
                  </a:txBody>
                  <a:tcPr/>
                </a:tc>
                <a:extLst>
                  <a:ext uri="{0D108BD9-81ED-4DB2-BD59-A6C34878D82A}">
                    <a16:rowId xmlns:a16="http://schemas.microsoft.com/office/drawing/2014/main" val="10007"/>
                  </a:ext>
                </a:extLst>
              </a:tr>
              <a:tr h="399010">
                <a:tc>
                  <a:txBody>
                    <a:bodyPr/>
                    <a:lstStyle/>
                    <a:p>
                      <a:pPr algn="ctr"/>
                      <a:r>
                        <a:rPr sz="2000"/>
                        <a:t>Veiligheid</a:t>
                      </a:r>
                    </a:p>
                  </a:txBody>
                  <a:tcPr/>
                </a:tc>
                <a:tc>
                  <a:txBody>
                    <a:bodyPr/>
                    <a:lstStyle/>
                    <a:p>
                      <a:pPr algn="ctr">
                        <a:defRPr>
                          <a:solidFill>
                            <a:srgbClr val="9C0006"/>
                          </a:solidFill>
                        </a:defRPr>
                      </a:pPr>
                      <a:r>
                        <a:rPr sz="2000"/>
                        <a:t>0.4188</a:t>
                      </a:r>
                    </a:p>
                  </a:txBody>
                  <a:tcPr/>
                </a:tc>
                <a:tc>
                  <a:txBody>
                    <a:bodyPr/>
                    <a:lstStyle/>
                    <a:p>
                      <a:pPr algn="ctr">
                        <a:defRPr>
                          <a:solidFill>
                            <a:srgbClr val="006100"/>
                          </a:solidFill>
                        </a:defRPr>
                      </a:pPr>
                      <a:r>
                        <a:rPr sz="2000"/>
                        <a:t>0.0002</a:t>
                      </a:r>
                    </a:p>
                  </a:txBody>
                  <a:tcPr/>
                </a:tc>
                <a:tc>
                  <a:txBody>
                    <a:bodyPr/>
                    <a:lstStyle/>
                    <a:p>
                      <a:pPr algn="ctr">
                        <a:defRPr>
                          <a:solidFill>
                            <a:srgbClr val="9C0006"/>
                          </a:solidFill>
                        </a:defRPr>
                      </a:pPr>
                      <a:r>
                        <a:rPr sz="2000"/>
                        <a:t>0.2001</a:t>
                      </a:r>
                    </a:p>
                  </a:txBody>
                  <a:tcPr/>
                </a:tc>
                <a:tc>
                  <a:txBody>
                    <a:bodyPr/>
                    <a:lstStyle/>
                    <a:p>
                      <a:pPr algn="ctr">
                        <a:defRPr>
                          <a:solidFill>
                            <a:srgbClr val="9C0006"/>
                          </a:solidFill>
                        </a:defRPr>
                      </a:pPr>
                      <a:r>
                        <a:rPr sz="2000"/>
                        <a:t>0.5378</a:t>
                      </a:r>
                    </a:p>
                  </a:txBody>
                  <a:tcPr/>
                </a:tc>
                <a:extLst>
                  <a:ext uri="{0D108BD9-81ED-4DB2-BD59-A6C34878D82A}">
                    <a16:rowId xmlns:a16="http://schemas.microsoft.com/office/drawing/2014/main" val="10008"/>
                  </a:ext>
                </a:extLst>
              </a:tr>
              <a:tr h="399010">
                <a:tc>
                  <a:txBody>
                    <a:bodyPr/>
                    <a:lstStyle/>
                    <a:p>
                      <a:pPr algn="ctr"/>
                      <a:r>
                        <a:rPr sz="2000"/>
                        <a:t>Het eten / maaltijden</a:t>
                      </a:r>
                    </a:p>
                  </a:txBody>
                  <a:tcPr/>
                </a:tc>
                <a:tc>
                  <a:txBody>
                    <a:bodyPr/>
                    <a:lstStyle/>
                    <a:p>
                      <a:pPr algn="ctr">
                        <a:defRPr>
                          <a:solidFill>
                            <a:srgbClr val="006100"/>
                          </a:solidFill>
                        </a:defRPr>
                      </a:pPr>
                      <a:r>
                        <a:rPr sz="2000"/>
                        <a:t>0.0044</a:t>
                      </a:r>
                    </a:p>
                  </a:txBody>
                  <a:tcPr/>
                </a:tc>
                <a:tc>
                  <a:txBody>
                    <a:bodyPr/>
                    <a:lstStyle/>
                    <a:p>
                      <a:pPr algn="ctr">
                        <a:defRPr>
                          <a:solidFill>
                            <a:srgbClr val="006100"/>
                          </a:solidFill>
                        </a:defRPr>
                      </a:pPr>
                      <a:r>
                        <a:rPr sz="2000"/>
                        <a:t>0.0008</a:t>
                      </a:r>
                    </a:p>
                  </a:txBody>
                  <a:tcPr/>
                </a:tc>
                <a:tc>
                  <a:txBody>
                    <a:bodyPr/>
                    <a:lstStyle/>
                    <a:p>
                      <a:pPr algn="ctr">
                        <a:defRPr>
                          <a:solidFill>
                            <a:srgbClr val="9C0006"/>
                          </a:solidFill>
                        </a:defRPr>
                      </a:pPr>
                      <a:r>
                        <a:rPr sz="2000"/>
                        <a:t>0.8017</a:t>
                      </a:r>
                    </a:p>
                  </a:txBody>
                  <a:tcPr/>
                </a:tc>
                <a:tc>
                  <a:txBody>
                    <a:bodyPr/>
                    <a:lstStyle/>
                    <a:p>
                      <a:pPr algn="ctr">
                        <a:defRPr>
                          <a:solidFill>
                            <a:srgbClr val="9C0006"/>
                          </a:solidFill>
                        </a:defRPr>
                      </a:pPr>
                      <a:r>
                        <a:rPr sz="2000"/>
                        <a:t>0.9913</a:t>
                      </a:r>
                    </a:p>
                  </a:txBody>
                  <a:tcPr/>
                </a:tc>
                <a:extLst>
                  <a:ext uri="{0D108BD9-81ED-4DB2-BD59-A6C34878D82A}">
                    <a16:rowId xmlns:a16="http://schemas.microsoft.com/office/drawing/2014/main" val="10009"/>
                  </a:ext>
                </a:extLst>
              </a:tr>
              <a:tr h="399020">
                <a:tc>
                  <a:txBody>
                    <a:bodyPr/>
                    <a:lstStyle/>
                    <a:p>
                      <a:pPr algn="ctr"/>
                      <a:r>
                        <a:rPr sz="2000"/>
                        <a:t>Privacy</a:t>
                      </a:r>
                    </a:p>
                  </a:txBody>
                  <a:tcPr/>
                </a:tc>
                <a:tc>
                  <a:txBody>
                    <a:bodyPr/>
                    <a:lstStyle/>
                    <a:p>
                      <a:pPr algn="ctr">
                        <a:defRPr>
                          <a:solidFill>
                            <a:srgbClr val="9C0006"/>
                          </a:solidFill>
                        </a:defRPr>
                      </a:pPr>
                      <a:r>
                        <a:rPr sz="2000"/>
                        <a:t>0.8708</a:t>
                      </a:r>
                    </a:p>
                  </a:txBody>
                  <a:tcPr/>
                </a:tc>
                <a:tc>
                  <a:txBody>
                    <a:bodyPr/>
                    <a:lstStyle/>
                    <a:p>
                      <a:pPr algn="ctr">
                        <a:defRPr>
                          <a:solidFill>
                            <a:srgbClr val="9C0006"/>
                          </a:solidFill>
                        </a:defRPr>
                      </a:pPr>
                      <a:r>
                        <a:rPr sz="2000"/>
                        <a:t>0.3019</a:t>
                      </a:r>
                    </a:p>
                  </a:txBody>
                  <a:tcPr/>
                </a:tc>
                <a:tc>
                  <a:txBody>
                    <a:bodyPr/>
                    <a:lstStyle/>
                    <a:p>
                      <a:pPr algn="ctr">
                        <a:defRPr>
                          <a:solidFill>
                            <a:srgbClr val="9C0006"/>
                          </a:solidFill>
                        </a:defRPr>
                      </a:pPr>
                      <a:r>
                        <a:rPr sz="2000"/>
                        <a:t>0.1837</a:t>
                      </a:r>
                    </a:p>
                  </a:txBody>
                  <a:tcPr/>
                </a:tc>
                <a:tc>
                  <a:txBody>
                    <a:bodyPr/>
                    <a:lstStyle/>
                    <a:p>
                      <a:pPr algn="ctr">
                        <a:defRPr>
                          <a:solidFill>
                            <a:srgbClr val="9C0006"/>
                          </a:solidFill>
                        </a:defRPr>
                      </a:pPr>
                      <a:r>
                        <a:rPr sz="2000"/>
                        <a:t>0.3824</a:t>
                      </a:r>
                    </a:p>
                  </a:txBody>
                  <a:tcPr/>
                </a:tc>
                <a:extLst>
                  <a:ext uri="{0D108BD9-81ED-4DB2-BD59-A6C34878D82A}">
                    <a16:rowId xmlns:a16="http://schemas.microsoft.com/office/drawing/2014/main" val="10010"/>
                  </a:ext>
                </a:extLst>
              </a:tr>
            </a:tbl>
          </a:graphicData>
        </a:graphic>
      </p:graphicFrame>
      <p:sp>
        <p:nvSpPr>
          <p:cNvPr id="18" name="TextBox 3">
            <a:extLst>
              <a:ext uri="{FF2B5EF4-FFF2-40B4-BE49-F238E27FC236}">
                <a16:creationId xmlns:a16="http://schemas.microsoft.com/office/drawing/2014/main" id="{A713112E-D687-4A4D-A96E-1A72ADB479B2}"/>
              </a:ext>
            </a:extLst>
          </p:cNvPr>
          <p:cNvSpPr txBox="1"/>
          <p:nvPr/>
        </p:nvSpPr>
        <p:spPr>
          <a:xfrm>
            <a:off x="139408" y="6057781"/>
            <a:ext cx="8229600" cy="800219"/>
          </a:xfrm>
          <a:prstGeom prst="rect">
            <a:avLst/>
          </a:prstGeom>
          <a:noFill/>
        </p:spPr>
        <p:txBody>
          <a:bodyPr wrap="square">
            <a:spAutoFit/>
          </a:bodyPr>
          <a:lstStyle/>
          <a:p>
            <a:endParaRPr/>
          </a:p>
          <a:p>
            <a:pPr>
              <a:defRPr sz="1400"/>
            </a:pPr>
            <a:r>
              <a:t>🟩 Significant effect (p &lt; 0.05) – Groen</a:t>
            </a:r>
            <a:br>
              <a:rPr/>
            </a:br>
            <a:r>
              <a:t>🟥 </a:t>
            </a:r>
            <a:r>
              <a:rPr err="1"/>
              <a:t>Niet</a:t>
            </a:r>
            <a:r>
              <a:t> significant (p ≥ 0.05) – Rood</a:t>
            </a:r>
          </a:p>
        </p:txBody>
      </p:sp>
    </p:spTree>
    <p:extLst>
      <p:ext uri="{BB962C8B-B14F-4D97-AF65-F5344CB8AC3E}">
        <p14:creationId xmlns:p14="http://schemas.microsoft.com/office/powerpoint/2010/main" val="341657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5F429-ED6E-287A-7EA7-57506D34967C}"/>
            </a:ext>
          </a:extLst>
        </p:cNvPr>
        <p:cNvGrpSpPr/>
        <p:nvPr/>
      </p:nvGrpSpPr>
      <p:grpSpPr>
        <a:xfrm>
          <a:off x="0" y="0"/>
          <a:ext cx="0" cy="0"/>
          <a:chOff x="0" y="0"/>
          <a:chExt cx="0" cy="0"/>
        </a:xfrm>
      </p:grpSpPr>
      <p:graphicFrame>
        <p:nvGraphicFramePr>
          <p:cNvPr id="14" name="Table 2">
            <a:extLst>
              <a:ext uri="{FF2B5EF4-FFF2-40B4-BE49-F238E27FC236}">
                <a16:creationId xmlns:a16="http://schemas.microsoft.com/office/drawing/2014/main" id="{7E01F512-AE1B-6C4D-D855-A4CCFA1E030A}"/>
              </a:ext>
            </a:extLst>
          </p:cNvPr>
          <p:cNvGraphicFramePr>
            <a:graphicFrameLocks noGrp="1"/>
          </p:cNvGraphicFramePr>
          <p:nvPr/>
        </p:nvGraphicFramePr>
        <p:xfrm>
          <a:off x="575122" y="146969"/>
          <a:ext cx="11041755" cy="6204070"/>
        </p:xfrm>
        <a:graphic>
          <a:graphicData uri="http://schemas.openxmlformats.org/drawingml/2006/table">
            <a:tbl>
              <a:tblPr firstRow="1" bandRow="1">
                <a:tableStyleId>{7DF18680-E054-41AD-8BC1-D1AEF772440D}</a:tableStyleId>
              </a:tblPr>
              <a:tblGrid>
                <a:gridCol w="2208351">
                  <a:extLst>
                    <a:ext uri="{9D8B030D-6E8A-4147-A177-3AD203B41FA5}">
                      <a16:colId xmlns:a16="http://schemas.microsoft.com/office/drawing/2014/main" val="20000"/>
                    </a:ext>
                  </a:extLst>
                </a:gridCol>
                <a:gridCol w="2208351">
                  <a:extLst>
                    <a:ext uri="{9D8B030D-6E8A-4147-A177-3AD203B41FA5}">
                      <a16:colId xmlns:a16="http://schemas.microsoft.com/office/drawing/2014/main" val="20001"/>
                    </a:ext>
                  </a:extLst>
                </a:gridCol>
                <a:gridCol w="2208351">
                  <a:extLst>
                    <a:ext uri="{9D8B030D-6E8A-4147-A177-3AD203B41FA5}">
                      <a16:colId xmlns:a16="http://schemas.microsoft.com/office/drawing/2014/main" val="20002"/>
                    </a:ext>
                  </a:extLst>
                </a:gridCol>
                <a:gridCol w="2208351">
                  <a:extLst>
                    <a:ext uri="{9D8B030D-6E8A-4147-A177-3AD203B41FA5}">
                      <a16:colId xmlns:a16="http://schemas.microsoft.com/office/drawing/2014/main" val="20003"/>
                    </a:ext>
                  </a:extLst>
                </a:gridCol>
                <a:gridCol w="2208351">
                  <a:extLst>
                    <a:ext uri="{9D8B030D-6E8A-4147-A177-3AD203B41FA5}">
                      <a16:colId xmlns:a16="http://schemas.microsoft.com/office/drawing/2014/main" val="20004"/>
                    </a:ext>
                  </a:extLst>
                </a:gridCol>
              </a:tblGrid>
              <a:tr h="399010">
                <a:tc>
                  <a:txBody>
                    <a:bodyPr/>
                    <a:lstStyle/>
                    <a:p>
                      <a:pPr algn="ctr">
                        <a:defRPr b="1"/>
                      </a:pPr>
                      <a:r>
                        <a:rPr sz="2000" err="1"/>
                        <a:t>Dimensie</a:t>
                      </a:r>
                      <a:endParaRPr sz="2000"/>
                    </a:p>
                  </a:txBody>
                  <a:tcPr/>
                </a:tc>
                <a:tc>
                  <a:txBody>
                    <a:bodyPr/>
                    <a:lstStyle/>
                    <a:p>
                      <a:pPr algn="ctr">
                        <a:defRPr b="1"/>
                      </a:pPr>
                      <a:r>
                        <a:rPr sz="2000"/>
                        <a:t>Provincie (p-waarde)</a:t>
                      </a:r>
                    </a:p>
                  </a:txBody>
                  <a:tcPr/>
                </a:tc>
                <a:tc>
                  <a:txBody>
                    <a:bodyPr/>
                    <a:lstStyle/>
                    <a:p>
                      <a:pPr algn="ctr">
                        <a:defRPr b="1"/>
                      </a:pPr>
                      <a:r>
                        <a:rPr sz="2000"/>
                        <a:t>Zorgzwaarte (p-waarde)</a:t>
                      </a:r>
                    </a:p>
                  </a:txBody>
                  <a:tcPr/>
                </a:tc>
                <a:tc>
                  <a:txBody>
                    <a:bodyPr/>
                    <a:lstStyle/>
                    <a:p>
                      <a:pPr algn="ctr">
                        <a:defRPr b="1"/>
                      </a:pPr>
                      <a:r>
                        <a:rPr sz="2000"/>
                        <a:t>Beheerstype (p-waarde)</a:t>
                      </a:r>
                    </a:p>
                  </a:txBody>
                  <a:tcPr/>
                </a:tc>
                <a:tc>
                  <a:txBody>
                    <a:bodyPr/>
                    <a:lstStyle/>
                    <a:p>
                      <a:pPr algn="ctr">
                        <a:defRPr b="1"/>
                      </a:pPr>
                      <a:r>
                        <a:rPr sz="2000" err="1"/>
                        <a:t>Grootte</a:t>
                      </a:r>
                      <a:r>
                        <a:rPr sz="2000"/>
                        <a:t> (p-</a:t>
                      </a:r>
                      <a:r>
                        <a:rPr sz="2000" err="1"/>
                        <a:t>waarde</a:t>
                      </a:r>
                      <a:r>
                        <a:rPr sz="2000"/>
                        <a:t>)</a:t>
                      </a:r>
                    </a:p>
                  </a:txBody>
                  <a:tcPr/>
                </a:tc>
                <a:extLst>
                  <a:ext uri="{0D108BD9-81ED-4DB2-BD59-A6C34878D82A}">
                    <a16:rowId xmlns:a16="http://schemas.microsoft.com/office/drawing/2014/main" val="10000"/>
                  </a:ext>
                </a:extLst>
              </a:tr>
              <a:tr h="399010">
                <a:tc>
                  <a:txBody>
                    <a:bodyPr/>
                    <a:lstStyle/>
                    <a:p>
                      <a:pPr algn="ctr"/>
                      <a:r>
                        <a:rPr sz="2000"/>
                        <a:t>Persoonlijke relaties</a:t>
                      </a:r>
                    </a:p>
                  </a:txBody>
                  <a:tcPr/>
                </a:tc>
                <a:tc>
                  <a:txBody>
                    <a:bodyPr/>
                    <a:lstStyle/>
                    <a:p>
                      <a:pPr algn="ctr">
                        <a:defRPr>
                          <a:solidFill>
                            <a:srgbClr val="006100"/>
                          </a:solidFill>
                        </a:defRPr>
                      </a:pPr>
                      <a:r>
                        <a:rPr sz="2000"/>
                        <a:t>0.0010</a:t>
                      </a:r>
                    </a:p>
                  </a:txBody>
                  <a:tcPr/>
                </a:tc>
                <a:tc>
                  <a:txBody>
                    <a:bodyPr/>
                    <a:lstStyle/>
                    <a:p>
                      <a:pPr algn="ctr">
                        <a:defRPr>
                          <a:solidFill>
                            <a:srgbClr val="9C0006"/>
                          </a:solidFill>
                        </a:defRPr>
                      </a:pPr>
                      <a:r>
                        <a:rPr sz="2000"/>
                        <a:t>0.2560</a:t>
                      </a:r>
                    </a:p>
                  </a:txBody>
                  <a:tcPr/>
                </a:tc>
                <a:tc>
                  <a:txBody>
                    <a:bodyPr/>
                    <a:lstStyle/>
                    <a:p>
                      <a:pPr algn="ctr">
                        <a:defRPr>
                          <a:solidFill>
                            <a:srgbClr val="9C0006"/>
                          </a:solidFill>
                        </a:defRPr>
                      </a:pPr>
                      <a:r>
                        <a:rPr sz="2000"/>
                        <a:t>0.7117</a:t>
                      </a:r>
                    </a:p>
                  </a:txBody>
                  <a:tcPr/>
                </a:tc>
                <a:tc>
                  <a:txBody>
                    <a:bodyPr/>
                    <a:lstStyle/>
                    <a:p>
                      <a:pPr algn="ctr">
                        <a:defRPr>
                          <a:solidFill>
                            <a:srgbClr val="9C0006"/>
                          </a:solidFill>
                        </a:defRPr>
                      </a:pPr>
                      <a:r>
                        <a:rPr sz="2000"/>
                        <a:t>0.7063</a:t>
                      </a:r>
                    </a:p>
                  </a:txBody>
                  <a:tcPr/>
                </a:tc>
                <a:extLst>
                  <a:ext uri="{0D108BD9-81ED-4DB2-BD59-A6C34878D82A}">
                    <a16:rowId xmlns:a16="http://schemas.microsoft.com/office/drawing/2014/main" val="10001"/>
                  </a:ext>
                </a:extLst>
              </a:tr>
              <a:tr h="399010">
                <a:tc>
                  <a:txBody>
                    <a:bodyPr/>
                    <a:lstStyle/>
                    <a:p>
                      <a:pPr algn="ctr"/>
                      <a:r>
                        <a:rPr sz="2000"/>
                        <a:t>Zinvolle tijdsbesteding</a:t>
                      </a:r>
                    </a:p>
                  </a:txBody>
                  <a:tcPr/>
                </a:tc>
                <a:tc>
                  <a:txBody>
                    <a:bodyPr/>
                    <a:lstStyle/>
                    <a:p>
                      <a:pPr algn="ctr">
                        <a:defRPr>
                          <a:solidFill>
                            <a:srgbClr val="006100"/>
                          </a:solidFill>
                        </a:defRPr>
                      </a:pPr>
                      <a:r>
                        <a:rPr sz="2000"/>
                        <a:t>0.0006</a:t>
                      </a:r>
                    </a:p>
                  </a:txBody>
                  <a:tcPr/>
                </a:tc>
                <a:tc>
                  <a:txBody>
                    <a:bodyPr/>
                    <a:lstStyle/>
                    <a:p>
                      <a:pPr algn="ctr">
                        <a:defRPr>
                          <a:solidFill>
                            <a:srgbClr val="006100"/>
                          </a:solidFill>
                        </a:defRPr>
                      </a:pPr>
                      <a:r>
                        <a:rPr sz="2000"/>
                        <a:t>0.0112</a:t>
                      </a:r>
                    </a:p>
                  </a:txBody>
                  <a:tcPr/>
                </a:tc>
                <a:tc>
                  <a:txBody>
                    <a:bodyPr/>
                    <a:lstStyle/>
                    <a:p>
                      <a:pPr algn="ctr">
                        <a:defRPr>
                          <a:solidFill>
                            <a:srgbClr val="9C0006"/>
                          </a:solidFill>
                        </a:defRPr>
                      </a:pPr>
                      <a:r>
                        <a:rPr sz="2000"/>
                        <a:t>0.9576</a:t>
                      </a:r>
                    </a:p>
                  </a:txBody>
                  <a:tcPr/>
                </a:tc>
                <a:tc>
                  <a:txBody>
                    <a:bodyPr/>
                    <a:lstStyle/>
                    <a:p>
                      <a:pPr algn="ctr">
                        <a:defRPr>
                          <a:solidFill>
                            <a:srgbClr val="9C0006"/>
                          </a:solidFill>
                        </a:defRPr>
                      </a:pPr>
                      <a:r>
                        <a:rPr sz="2000"/>
                        <a:t>0.0522</a:t>
                      </a:r>
                    </a:p>
                  </a:txBody>
                  <a:tcPr/>
                </a:tc>
                <a:extLst>
                  <a:ext uri="{0D108BD9-81ED-4DB2-BD59-A6C34878D82A}">
                    <a16:rowId xmlns:a16="http://schemas.microsoft.com/office/drawing/2014/main" val="10002"/>
                  </a:ext>
                </a:extLst>
              </a:tr>
              <a:tr h="399010">
                <a:tc>
                  <a:txBody>
                    <a:bodyPr/>
                    <a:lstStyle/>
                    <a:p>
                      <a:pPr algn="ctr"/>
                      <a:r>
                        <a:rPr sz="2000"/>
                        <a:t>Een band voelen met wie hier werkt</a:t>
                      </a:r>
                    </a:p>
                  </a:txBody>
                  <a:tcPr/>
                </a:tc>
                <a:tc>
                  <a:txBody>
                    <a:bodyPr/>
                    <a:lstStyle/>
                    <a:p>
                      <a:pPr algn="ctr">
                        <a:defRPr>
                          <a:solidFill>
                            <a:srgbClr val="9C0006"/>
                          </a:solidFill>
                        </a:defRPr>
                      </a:pPr>
                      <a:r>
                        <a:rPr sz="2000"/>
                        <a:t>0.1276</a:t>
                      </a:r>
                    </a:p>
                  </a:txBody>
                  <a:tcPr/>
                </a:tc>
                <a:tc>
                  <a:txBody>
                    <a:bodyPr/>
                    <a:lstStyle/>
                    <a:p>
                      <a:pPr algn="ctr">
                        <a:defRPr>
                          <a:solidFill>
                            <a:srgbClr val="006100"/>
                          </a:solidFill>
                        </a:defRPr>
                      </a:pPr>
                      <a:r>
                        <a:rPr sz="2000"/>
                        <a:t>0.0011</a:t>
                      </a:r>
                    </a:p>
                  </a:txBody>
                  <a:tcPr/>
                </a:tc>
                <a:tc>
                  <a:txBody>
                    <a:bodyPr/>
                    <a:lstStyle/>
                    <a:p>
                      <a:pPr algn="ctr">
                        <a:defRPr>
                          <a:solidFill>
                            <a:srgbClr val="9C0006"/>
                          </a:solidFill>
                        </a:defRPr>
                      </a:pPr>
                      <a:r>
                        <a:rPr sz="2000"/>
                        <a:t>0.5901</a:t>
                      </a:r>
                    </a:p>
                  </a:txBody>
                  <a:tcPr/>
                </a:tc>
                <a:tc>
                  <a:txBody>
                    <a:bodyPr/>
                    <a:lstStyle/>
                    <a:p>
                      <a:pPr algn="ctr">
                        <a:defRPr>
                          <a:solidFill>
                            <a:srgbClr val="9C0006"/>
                          </a:solidFill>
                        </a:defRPr>
                      </a:pPr>
                      <a:r>
                        <a:rPr sz="2000"/>
                        <a:t>0.9101</a:t>
                      </a:r>
                    </a:p>
                  </a:txBody>
                  <a:tcPr/>
                </a:tc>
                <a:extLst>
                  <a:ext uri="{0D108BD9-81ED-4DB2-BD59-A6C34878D82A}">
                    <a16:rowId xmlns:a16="http://schemas.microsoft.com/office/drawing/2014/main" val="10003"/>
                  </a:ext>
                </a:extLst>
              </a:tr>
              <a:tr h="399010">
                <a:tc>
                  <a:txBody>
                    <a:bodyPr/>
                    <a:lstStyle/>
                    <a:p>
                      <a:pPr algn="ctr"/>
                      <a:r>
                        <a:rPr sz="2000"/>
                        <a:t>Reageren door medewerkers op vragen</a:t>
                      </a:r>
                    </a:p>
                  </a:txBody>
                  <a:tcPr/>
                </a:tc>
                <a:tc>
                  <a:txBody>
                    <a:bodyPr/>
                    <a:lstStyle/>
                    <a:p>
                      <a:pPr algn="ctr">
                        <a:defRPr>
                          <a:solidFill>
                            <a:srgbClr val="9C0006"/>
                          </a:solidFill>
                        </a:defRPr>
                      </a:pPr>
                      <a:r>
                        <a:rPr sz="2000"/>
                        <a:t>0.2407</a:t>
                      </a:r>
                    </a:p>
                  </a:txBody>
                  <a:tcPr/>
                </a:tc>
                <a:tc>
                  <a:txBody>
                    <a:bodyPr/>
                    <a:lstStyle/>
                    <a:p>
                      <a:pPr algn="ctr">
                        <a:defRPr>
                          <a:solidFill>
                            <a:srgbClr val="006100"/>
                          </a:solidFill>
                        </a:defRPr>
                      </a:pPr>
                      <a:r>
                        <a:rPr sz="2000"/>
                        <a:t>0.0001</a:t>
                      </a:r>
                    </a:p>
                  </a:txBody>
                  <a:tcPr/>
                </a:tc>
                <a:tc>
                  <a:txBody>
                    <a:bodyPr/>
                    <a:lstStyle/>
                    <a:p>
                      <a:pPr algn="ctr">
                        <a:defRPr>
                          <a:solidFill>
                            <a:srgbClr val="9C0006"/>
                          </a:solidFill>
                        </a:defRPr>
                      </a:pPr>
                      <a:r>
                        <a:rPr sz="2000"/>
                        <a:t>0.8452</a:t>
                      </a:r>
                    </a:p>
                  </a:txBody>
                  <a:tcPr/>
                </a:tc>
                <a:tc>
                  <a:txBody>
                    <a:bodyPr/>
                    <a:lstStyle/>
                    <a:p>
                      <a:pPr algn="ctr">
                        <a:defRPr>
                          <a:solidFill>
                            <a:srgbClr val="9C0006"/>
                          </a:solidFill>
                        </a:defRPr>
                      </a:pPr>
                      <a:r>
                        <a:rPr sz="2000"/>
                        <a:t>0.7769</a:t>
                      </a:r>
                    </a:p>
                  </a:txBody>
                  <a:tcPr/>
                </a:tc>
                <a:extLst>
                  <a:ext uri="{0D108BD9-81ED-4DB2-BD59-A6C34878D82A}">
                    <a16:rowId xmlns:a16="http://schemas.microsoft.com/office/drawing/2014/main" val="10004"/>
                  </a:ext>
                </a:extLst>
              </a:tr>
              <a:tr h="399010">
                <a:tc>
                  <a:txBody>
                    <a:bodyPr/>
                    <a:lstStyle/>
                    <a:p>
                      <a:pPr algn="ctr"/>
                      <a:r>
                        <a:rPr sz="2000"/>
                        <a:t>Respect</a:t>
                      </a:r>
                    </a:p>
                  </a:txBody>
                  <a:tcPr/>
                </a:tc>
                <a:tc>
                  <a:txBody>
                    <a:bodyPr/>
                    <a:lstStyle/>
                    <a:p>
                      <a:pPr algn="ctr">
                        <a:defRPr>
                          <a:solidFill>
                            <a:srgbClr val="9C0006"/>
                          </a:solidFill>
                        </a:defRPr>
                      </a:pPr>
                      <a:r>
                        <a:rPr sz="2000"/>
                        <a:t>0.1366</a:t>
                      </a:r>
                    </a:p>
                  </a:txBody>
                  <a:tcPr/>
                </a:tc>
                <a:tc>
                  <a:txBody>
                    <a:bodyPr/>
                    <a:lstStyle/>
                    <a:p>
                      <a:pPr algn="ctr">
                        <a:defRPr>
                          <a:solidFill>
                            <a:srgbClr val="9C0006"/>
                          </a:solidFill>
                        </a:defRPr>
                      </a:pPr>
                      <a:r>
                        <a:rPr sz="2000"/>
                        <a:t>0.0730</a:t>
                      </a:r>
                    </a:p>
                  </a:txBody>
                  <a:tcPr/>
                </a:tc>
                <a:tc>
                  <a:txBody>
                    <a:bodyPr/>
                    <a:lstStyle/>
                    <a:p>
                      <a:pPr algn="ctr">
                        <a:defRPr>
                          <a:solidFill>
                            <a:srgbClr val="9C0006"/>
                          </a:solidFill>
                        </a:defRPr>
                      </a:pPr>
                      <a:r>
                        <a:rPr sz="2000"/>
                        <a:t>0.2577</a:t>
                      </a:r>
                    </a:p>
                  </a:txBody>
                  <a:tcPr/>
                </a:tc>
                <a:tc>
                  <a:txBody>
                    <a:bodyPr/>
                    <a:lstStyle/>
                    <a:p>
                      <a:pPr algn="ctr">
                        <a:defRPr>
                          <a:solidFill>
                            <a:srgbClr val="9C0006"/>
                          </a:solidFill>
                        </a:defRPr>
                      </a:pPr>
                      <a:r>
                        <a:rPr sz="2000"/>
                        <a:t>0.2467</a:t>
                      </a:r>
                    </a:p>
                  </a:txBody>
                  <a:tcPr/>
                </a:tc>
                <a:extLst>
                  <a:ext uri="{0D108BD9-81ED-4DB2-BD59-A6C34878D82A}">
                    <a16:rowId xmlns:a16="http://schemas.microsoft.com/office/drawing/2014/main" val="10005"/>
                  </a:ext>
                </a:extLst>
              </a:tr>
              <a:tr h="399010">
                <a:tc>
                  <a:txBody>
                    <a:bodyPr/>
                    <a:lstStyle/>
                    <a:p>
                      <a:pPr algn="ctr"/>
                      <a:r>
                        <a:rPr sz="2000"/>
                        <a:t>Dagelijks kiezen</a:t>
                      </a:r>
                    </a:p>
                  </a:txBody>
                  <a:tcPr/>
                </a:tc>
                <a:tc>
                  <a:txBody>
                    <a:bodyPr/>
                    <a:lstStyle/>
                    <a:p>
                      <a:pPr algn="ctr">
                        <a:defRPr>
                          <a:solidFill>
                            <a:srgbClr val="006100"/>
                          </a:solidFill>
                        </a:defRPr>
                      </a:pPr>
                      <a:r>
                        <a:rPr sz="2000"/>
                        <a:t>0.0161</a:t>
                      </a:r>
                    </a:p>
                  </a:txBody>
                  <a:tcPr/>
                </a:tc>
                <a:tc>
                  <a:txBody>
                    <a:bodyPr/>
                    <a:lstStyle/>
                    <a:p>
                      <a:pPr algn="ctr">
                        <a:defRPr>
                          <a:solidFill>
                            <a:srgbClr val="006100"/>
                          </a:solidFill>
                        </a:defRPr>
                      </a:pPr>
                      <a:r>
                        <a:rPr sz="2000"/>
                        <a:t>0.0101</a:t>
                      </a:r>
                    </a:p>
                  </a:txBody>
                  <a:tcPr/>
                </a:tc>
                <a:tc>
                  <a:txBody>
                    <a:bodyPr/>
                    <a:lstStyle/>
                    <a:p>
                      <a:pPr algn="ctr">
                        <a:defRPr>
                          <a:solidFill>
                            <a:srgbClr val="9C0006"/>
                          </a:solidFill>
                        </a:defRPr>
                      </a:pPr>
                      <a:r>
                        <a:rPr sz="2000"/>
                        <a:t>0.0526</a:t>
                      </a:r>
                    </a:p>
                  </a:txBody>
                  <a:tcPr/>
                </a:tc>
                <a:tc>
                  <a:txBody>
                    <a:bodyPr/>
                    <a:lstStyle/>
                    <a:p>
                      <a:pPr algn="ctr">
                        <a:defRPr>
                          <a:solidFill>
                            <a:srgbClr val="9C0006"/>
                          </a:solidFill>
                        </a:defRPr>
                      </a:pPr>
                      <a:r>
                        <a:rPr sz="2000"/>
                        <a:t>0.2010</a:t>
                      </a:r>
                    </a:p>
                  </a:txBody>
                  <a:tcPr/>
                </a:tc>
                <a:extLst>
                  <a:ext uri="{0D108BD9-81ED-4DB2-BD59-A6C34878D82A}">
                    <a16:rowId xmlns:a16="http://schemas.microsoft.com/office/drawing/2014/main" val="10006"/>
                  </a:ext>
                </a:extLst>
              </a:tr>
              <a:tr h="399010">
                <a:tc>
                  <a:txBody>
                    <a:bodyPr/>
                    <a:lstStyle/>
                    <a:p>
                      <a:pPr algn="ctr"/>
                      <a:r>
                        <a:rPr sz="2000"/>
                        <a:t>Comfort</a:t>
                      </a:r>
                    </a:p>
                  </a:txBody>
                  <a:tcPr/>
                </a:tc>
                <a:tc>
                  <a:txBody>
                    <a:bodyPr/>
                    <a:lstStyle/>
                    <a:p>
                      <a:pPr algn="ctr">
                        <a:defRPr>
                          <a:solidFill>
                            <a:srgbClr val="006100"/>
                          </a:solidFill>
                        </a:defRPr>
                      </a:pPr>
                      <a:r>
                        <a:rPr sz="2000"/>
                        <a:t>0.0017</a:t>
                      </a:r>
                    </a:p>
                  </a:txBody>
                  <a:tcPr/>
                </a:tc>
                <a:tc>
                  <a:txBody>
                    <a:bodyPr/>
                    <a:lstStyle/>
                    <a:p>
                      <a:pPr algn="ctr">
                        <a:defRPr>
                          <a:solidFill>
                            <a:srgbClr val="006100"/>
                          </a:solidFill>
                        </a:defRPr>
                      </a:pPr>
                      <a:r>
                        <a:rPr sz="2000"/>
                        <a:t>0.0001</a:t>
                      </a:r>
                    </a:p>
                  </a:txBody>
                  <a:tcPr/>
                </a:tc>
                <a:tc>
                  <a:txBody>
                    <a:bodyPr/>
                    <a:lstStyle/>
                    <a:p>
                      <a:pPr algn="ctr">
                        <a:defRPr>
                          <a:solidFill>
                            <a:srgbClr val="9C0006"/>
                          </a:solidFill>
                        </a:defRPr>
                      </a:pPr>
                      <a:r>
                        <a:rPr sz="2000"/>
                        <a:t>0.4709</a:t>
                      </a:r>
                    </a:p>
                  </a:txBody>
                  <a:tcPr/>
                </a:tc>
                <a:tc>
                  <a:txBody>
                    <a:bodyPr/>
                    <a:lstStyle/>
                    <a:p>
                      <a:pPr algn="ctr">
                        <a:defRPr>
                          <a:solidFill>
                            <a:srgbClr val="9C0006"/>
                          </a:solidFill>
                        </a:defRPr>
                      </a:pPr>
                      <a:r>
                        <a:rPr sz="2000"/>
                        <a:t>0.8473</a:t>
                      </a:r>
                    </a:p>
                  </a:txBody>
                  <a:tcPr/>
                </a:tc>
                <a:extLst>
                  <a:ext uri="{0D108BD9-81ED-4DB2-BD59-A6C34878D82A}">
                    <a16:rowId xmlns:a16="http://schemas.microsoft.com/office/drawing/2014/main" val="10007"/>
                  </a:ext>
                </a:extLst>
              </a:tr>
              <a:tr h="399010">
                <a:tc>
                  <a:txBody>
                    <a:bodyPr/>
                    <a:lstStyle/>
                    <a:p>
                      <a:pPr algn="ctr"/>
                      <a:r>
                        <a:rPr sz="2000"/>
                        <a:t>Veiligheid</a:t>
                      </a:r>
                    </a:p>
                  </a:txBody>
                  <a:tcPr/>
                </a:tc>
                <a:tc>
                  <a:txBody>
                    <a:bodyPr/>
                    <a:lstStyle/>
                    <a:p>
                      <a:pPr algn="ctr">
                        <a:defRPr>
                          <a:solidFill>
                            <a:srgbClr val="9C0006"/>
                          </a:solidFill>
                        </a:defRPr>
                      </a:pPr>
                      <a:r>
                        <a:rPr sz="2000"/>
                        <a:t>0.4188</a:t>
                      </a:r>
                    </a:p>
                  </a:txBody>
                  <a:tcPr/>
                </a:tc>
                <a:tc>
                  <a:txBody>
                    <a:bodyPr/>
                    <a:lstStyle/>
                    <a:p>
                      <a:pPr algn="ctr">
                        <a:defRPr>
                          <a:solidFill>
                            <a:srgbClr val="006100"/>
                          </a:solidFill>
                        </a:defRPr>
                      </a:pPr>
                      <a:r>
                        <a:rPr sz="2000"/>
                        <a:t>0.0002</a:t>
                      </a:r>
                    </a:p>
                  </a:txBody>
                  <a:tcPr/>
                </a:tc>
                <a:tc>
                  <a:txBody>
                    <a:bodyPr/>
                    <a:lstStyle/>
                    <a:p>
                      <a:pPr algn="ctr">
                        <a:defRPr>
                          <a:solidFill>
                            <a:srgbClr val="9C0006"/>
                          </a:solidFill>
                        </a:defRPr>
                      </a:pPr>
                      <a:r>
                        <a:rPr sz="2000"/>
                        <a:t>0.2001</a:t>
                      </a:r>
                    </a:p>
                  </a:txBody>
                  <a:tcPr/>
                </a:tc>
                <a:tc>
                  <a:txBody>
                    <a:bodyPr/>
                    <a:lstStyle/>
                    <a:p>
                      <a:pPr algn="ctr">
                        <a:defRPr>
                          <a:solidFill>
                            <a:srgbClr val="9C0006"/>
                          </a:solidFill>
                        </a:defRPr>
                      </a:pPr>
                      <a:r>
                        <a:rPr sz="2000"/>
                        <a:t>0.5378</a:t>
                      </a:r>
                    </a:p>
                  </a:txBody>
                  <a:tcPr/>
                </a:tc>
                <a:extLst>
                  <a:ext uri="{0D108BD9-81ED-4DB2-BD59-A6C34878D82A}">
                    <a16:rowId xmlns:a16="http://schemas.microsoft.com/office/drawing/2014/main" val="10008"/>
                  </a:ext>
                </a:extLst>
              </a:tr>
              <a:tr h="399010">
                <a:tc>
                  <a:txBody>
                    <a:bodyPr/>
                    <a:lstStyle/>
                    <a:p>
                      <a:pPr algn="ctr"/>
                      <a:r>
                        <a:rPr sz="2000"/>
                        <a:t>Het eten / maaltijden</a:t>
                      </a:r>
                    </a:p>
                  </a:txBody>
                  <a:tcPr/>
                </a:tc>
                <a:tc>
                  <a:txBody>
                    <a:bodyPr/>
                    <a:lstStyle/>
                    <a:p>
                      <a:pPr algn="ctr">
                        <a:defRPr>
                          <a:solidFill>
                            <a:srgbClr val="006100"/>
                          </a:solidFill>
                        </a:defRPr>
                      </a:pPr>
                      <a:r>
                        <a:rPr sz="2000"/>
                        <a:t>0.0044</a:t>
                      </a:r>
                    </a:p>
                  </a:txBody>
                  <a:tcPr/>
                </a:tc>
                <a:tc>
                  <a:txBody>
                    <a:bodyPr/>
                    <a:lstStyle/>
                    <a:p>
                      <a:pPr algn="ctr">
                        <a:defRPr>
                          <a:solidFill>
                            <a:srgbClr val="006100"/>
                          </a:solidFill>
                        </a:defRPr>
                      </a:pPr>
                      <a:r>
                        <a:rPr sz="2000"/>
                        <a:t>0.0008</a:t>
                      </a:r>
                    </a:p>
                  </a:txBody>
                  <a:tcPr/>
                </a:tc>
                <a:tc>
                  <a:txBody>
                    <a:bodyPr/>
                    <a:lstStyle/>
                    <a:p>
                      <a:pPr algn="ctr">
                        <a:defRPr>
                          <a:solidFill>
                            <a:srgbClr val="9C0006"/>
                          </a:solidFill>
                        </a:defRPr>
                      </a:pPr>
                      <a:r>
                        <a:rPr sz="2000"/>
                        <a:t>0.8017</a:t>
                      </a:r>
                    </a:p>
                  </a:txBody>
                  <a:tcPr/>
                </a:tc>
                <a:tc>
                  <a:txBody>
                    <a:bodyPr/>
                    <a:lstStyle/>
                    <a:p>
                      <a:pPr algn="ctr">
                        <a:defRPr>
                          <a:solidFill>
                            <a:srgbClr val="9C0006"/>
                          </a:solidFill>
                        </a:defRPr>
                      </a:pPr>
                      <a:r>
                        <a:rPr sz="2000"/>
                        <a:t>0.9913</a:t>
                      </a:r>
                    </a:p>
                  </a:txBody>
                  <a:tcPr/>
                </a:tc>
                <a:extLst>
                  <a:ext uri="{0D108BD9-81ED-4DB2-BD59-A6C34878D82A}">
                    <a16:rowId xmlns:a16="http://schemas.microsoft.com/office/drawing/2014/main" val="10009"/>
                  </a:ext>
                </a:extLst>
              </a:tr>
              <a:tr h="399020">
                <a:tc>
                  <a:txBody>
                    <a:bodyPr/>
                    <a:lstStyle/>
                    <a:p>
                      <a:pPr algn="ctr"/>
                      <a:r>
                        <a:rPr sz="2000"/>
                        <a:t>Privacy</a:t>
                      </a:r>
                    </a:p>
                  </a:txBody>
                  <a:tcPr/>
                </a:tc>
                <a:tc>
                  <a:txBody>
                    <a:bodyPr/>
                    <a:lstStyle/>
                    <a:p>
                      <a:pPr algn="ctr">
                        <a:defRPr>
                          <a:solidFill>
                            <a:srgbClr val="9C0006"/>
                          </a:solidFill>
                        </a:defRPr>
                      </a:pPr>
                      <a:r>
                        <a:rPr sz="2000"/>
                        <a:t>0.8708</a:t>
                      </a:r>
                    </a:p>
                  </a:txBody>
                  <a:tcPr/>
                </a:tc>
                <a:tc>
                  <a:txBody>
                    <a:bodyPr/>
                    <a:lstStyle/>
                    <a:p>
                      <a:pPr algn="ctr">
                        <a:defRPr>
                          <a:solidFill>
                            <a:srgbClr val="9C0006"/>
                          </a:solidFill>
                        </a:defRPr>
                      </a:pPr>
                      <a:r>
                        <a:rPr sz="2000"/>
                        <a:t>0.3019</a:t>
                      </a:r>
                    </a:p>
                  </a:txBody>
                  <a:tcPr/>
                </a:tc>
                <a:tc>
                  <a:txBody>
                    <a:bodyPr/>
                    <a:lstStyle/>
                    <a:p>
                      <a:pPr algn="ctr">
                        <a:defRPr>
                          <a:solidFill>
                            <a:srgbClr val="9C0006"/>
                          </a:solidFill>
                        </a:defRPr>
                      </a:pPr>
                      <a:r>
                        <a:rPr sz="2000"/>
                        <a:t>0.1837</a:t>
                      </a:r>
                    </a:p>
                  </a:txBody>
                  <a:tcPr/>
                </a:tc>
                <a:tc>
                  <a:txBody>
                    <a:bodyPr/>
                    <a:lstStyle/>
                    <a:p>
                      <a:pPr algn="ctr">
                        <a:defRPr>
                          <a:solidFill>
                            <a:srgbClr val="9C0006"/>
                          </a:solidFill>
                        </a:defRPr>
                      </a:pPr>
                      <a:r>
                        <a:rPr sz="2000"/>
                        <a:t>0.3824</a:t>
                      </a:r>
                    </a:p>
                  </a:txBody>
                  <a:tcPr/>
                </a:tc>
                <a:extLst>
                  <a:ext uri="{0D108BD9-81ED-4DB2-BD59-A6C34878D82A}">
                    <a16:rowId xmlns:a16="http://schemas.microsoft.com/office/drawing/2014/main" val="10010"/>
                  </a:ext>
                </a:extLst>
              </a:tr>
            </a:tbl>
          </a:graphicData>
        </a:graphic>
      </p:graphicFrame>
      <p:sp>
        <p:nvSpPr>
          <p:cNvPr id="17" name="Rechthoek 16">
            <a:extLst>
              <a:ext uri="{FF2B5EF4-FFF2-40B4-BE49-F238E27FC236}">
                <a16:creationId xmlns:a16="http://schemas.microsoft.com/office/drawing/2014/main" id="{DA3F4C5E-41DD-B177-20B1-97E01989F52D}"/>
              </a:ext>
            </a:extLst>
          </p:cNvPr>
          <p:cNvSpPr/>
          <p:nvPr/>
        </p:nvSpPr>
        <p:spPr>
          <a:xfrm>
            <a:off x="2782461" y="89941"/>
            <a:ext cx="4427808" cy="6516159"/>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extBox 3">
            <a:extLst>
              <a:ext uri="{FF2B5EF4-FFF2-40B4-BE49-F238E27FC236}">
                <a16:creationId xmlns:a16="http://schemas.microsoft.com/office/drawing/2014/main" id="{DD742071-5F07-76B8-2BA3-1D2F36370BB5}"/>
              </a:ext>
            </a:extLst>
          </p:cNvPr>
          <p:cNvSpPr txBox="1"/>
          <p:nvPr/>
        </p:nvSpPr>
        <p:spPr>
          <a:xfrm>
            <a:off x="139408" y="6057781"/>
            <a:ext cx="8229600" cy="800219"/>
          </a:xfrm>
          <a:prstGeom prst="rect">
            <a:avLst/>
          </a:prstGeom>
          <a:noFill/>
        </p:spPr>
        <p:txBody>
          <a:bodyPr wrap="square">
            <a:spAutoFit/>
          </a:bodyPr>
          <a:lstStyle/>
          <a:p>
            <a:endParaRPr/>
          </a:p>
          <a:p>
            <a:pPr>
              <a:defRPr sz="1400"/>
            </a:pPr>
            <a:r>
              <a:t>🟩 Significant effect (p &lt; 0.05) – Groen</a:t>
            </a:r>
            <a:br>
              <a:rPr/>
            </a:br>
            <a:r>
              <a:t>🟥 </a:t>
            </a:r>
            <a:r>
              <a:rPr err="1"/>
              <a:t>Niet</a:t>
            </a:r>
            <a:r>
              <a:t> significant (p ≥ 0.05) – Rood</a:t>
            </a:r>
          </a:p>
        </p:txBody>
      </p:sp>
    </p:spTree>
    <p:extLst>
      <p:ext uri="{BB962C8B-B14F-4D97-AF65-F5344CB8AC3E}">
        <p14:creationId xmlns:p14="http://schemas.microsoft.com/office/powerpoint/2010/main" val="276701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E4F82-7F33-2E84-7173-C87DB9D72D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62EC47E-D090-E482-8EDB-C9E1E3FCF36D}"/>
              </a:ext>
            </a:extLst>
          </p:cNvPr>
          <p:cNvSpPr>
            <a:spLocks noGrp="1"/>
          </p:cNvSpPr>
          <p:nvPr>
            <p:ph type="title"/>
          </p:nvPr>
        </p:nvSpPr>
        <p:spPr>
          <a:xfrm>
            <a:off x="1024128" y="585216"/>
            <a:ext cx="9720072" cy="1499616"/>
          </a:xfrm>
        </p:spPr>
        <p:txBody>
          <a:bodyPr vert="horz" lIns="91440" tIns="45720" rIns="91440" bIns="45720" rtlCol="0" anchor="ctr">
            <a:normAutofit/>
          </a:bodyPr>
          <a:lstStyle/>
          <a:p>
            <a:r>
              <a:rPr lang="nl-BE">
                <a:solidFill>
                  <a:srgbClr val="B68915"/>
                </a:solidFill>
              </a:rPr>
              <a:t>Kernboodschappen obnv extra analyses</a:t>
            </a:r>
            <a:endParaRPr lang="nl-NL"/>
          </a:p>
        </p:txBody>
      </p:sp>
      <p:graphicFrame>
        <p:nvGraphicFramePr>
          <p:cNvPr id="13" name="Diagram 12">
            <a:extLst>
              <a:ext uri="{FF2B5EF4-FFF2-40B4-BE49-F238E27FC236}">
                <a16:creationId xmlns:a16="http://schemas.microsoft.com/office/drawing/2014/main" id="{E5DA2075-5CED-FA29-2D8E-2E8318B0D407}"/>
              </a:ext>
            </a:extLst>
          </p:cNvPr>
          <p:cNvGraphicFramePr/>
          <p:nvPr>
            <p:extLst>
              <p:ext uri="{D42A27DB-BD31-4B8C-83A1-F6EECF244321}">
                <p14:modId xmlns:p14="http://schemas.microsoft.com/office/powerpoint/2010/main" val="2220000355"/>
              </p:ext>
            </p:extLst>
          </p:nvPr>
        </p:nvGraphicFramePr>
        <p:xfrm>
          <a:off x="1024128" y="2174790"/>
          <a:ext cx="10326915" cy="3707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998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25D42-648E-440D-F920-8B05380E4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60F8DD-D2A3-B75B-7282-FA6702C56ADD}"/>
              </a:ext>
            </a:extLst>
          </p:cNvPr>
          <p:cNvSpPr>
            <a:spLocks noGrp="1"/>
          </p:cNvSpPr>
          <p:nvPr>
            <p:ph type="title"/>
          </p:nvPr>
        </p:nvSpPr>
        <p:spPr/>
        <p:txBody>
          <a:bodyPr/>
          <a:lstStyle/>
          <a:p>
            <a:r>
              <a:rPr lang="en-US">
                <a:solidFill>
                  <a:srgbClr val="BE9C08"/>
                </a:solidFill>
                <a:hlinkClick r:id="rId2">
                  <a:extLst>
                    <a:ext uri="{A12FA001-AC4F-418D-AE19-62706E023703}">
                      <ahyp:hlinkClr xmlns:ahyp="http://schemas.microsoft.com/office/drawing/2018/hyperlinkcolor" val="tx"/>
                    </a:ext>
                  </a:extLst>
                </a:hlinkClick>
              </a:rPr>
              <a:t>Zorgkwaliteit.be</a:t>
            </a:r>
          </a:p>
        </p:txBody>
      </p:sp>
      <p:pic>
        <p:nvPicPr>
          <p:cNvPr id="7" name="Afbeelding 6" descr="Afbeelding met tekst, Webpagina, Website, software&#10;&#10;Door AI gegenereerde inhoud is mogelijk onjuist.">
            <a:extLst>
              <a:ext uri="{FF2B5EF4-FFF2-40B4-BE49-F238E27FC236}">
                <a16:creationId xmlns:a16="http://schemas.microsoft.com/office/drawing/2014/main" id="{733D18D3-680A-7115-BDAD-76A1637E1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5989"/>
            <a:ext cx="12192001" cy="5758046"/>
          </a:xfrm>
          <a:prstGeom prst="rect">
            <a:avLst/>
          </a:prstGeom>
        </p:spPr>
      </p:pic>
      <p:sp>
        <p:nvSpPr>
          <p:cNvPr id="8" name="Tekstvak 7">
            <a:extLst>
              <a:ext uri="{FF2B5EF4-FFF2-40B4-BE49-F238E27FC236}">
                <a16:creationId xmlns:a16="http://schemas.microsoft.com/office/drawing/2014/main" id="{55BD2E23-FDCA-7D3F-906B-42220F466DCB}"/>
              </a:ext>
            </a:extLst>
          </p:cNvPr>
          <p:cNvSpPr txBox="1"/>
          <p:nvPr/>
        </p:nvSpPr>
        <p:spPr>
          <a:xfrm>
            <a:off x="1555468" y="6088118"/>
            <a:ext cx="4153354" cy="369332"/>
          </a:xfrm>
          <a:prstGeom prst="rect">
            <a:avLst/>
          </a:prstGeom>
          <a:solidFill>
            <a:srgbClr val="C00000"/>
          </a:solidFill>
        </p:spPr>
        <p:txBody>
          <a:bodyPr wrap="square" rtlCol="0">
            <a:spAutoFit/>
          </a:bodyPr>
          <a:lstStyle/>
          <a:p>
            <a:pPr algn="ctr"/>
            <a:r>
              <a:rPr lang="nl-BE">
                <a:solidFill>
                  <a:schemeClr val="bg1"/>
                </a:solidFill>
              </a:rPr>
              <a:t>Woonzorgcentrum zoeken</a:t>
            </a:r>
          </a:p>
        </p:txBody>
      </p:sp>
      <p:cxnSp>
        <p:nvCxnSpPr>
          <p:cNvPr id="10" name="Rechte verbindingslijn met pijl 9">
            <a:extLst>
              <a:ext uri="{FF2B5EF4-FFF2-40B4-BE49-F238E27FC236}">
                <a16:creationId xmlns:a16="http://schemas.microsoft.com/office/drawing/2014/main" id="{C8304A0D-0DD3-B07F-B376-6FD21DB5DCA7}"/>
              </a:ext>
            </a:extLst>
          </p:cNvPr>
          <p:cNvCxnSpPr/>
          <p:nvPr/>
        </p:nvCxnSpPr>
        <p:spPr>
          <a:xfrm flipV="1">
            <a:off x="4831492" y="5288692"/>
            <a:ext cx="0" cy="815343"/>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 name="Afbeelding 2" descr="Afbeelding met patroon, plein, Symmetrie, Rechthoek&#10;&#10;Door AI gegenereerde inhoud is mogelijk onjuist.">
            <a:extLst>
              <a:ext uri="{FF2B5EF4-FFF2-40B4-BE49-F238E27FC236}">
                <a16:creationId xmlns:a16="http://schemas.microsoft.com/office/drawing/2014/main" id="{B7D3FA7B-4A40-FB19-9CF2-042D8E59E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035" y="5335261"/>
            <a:ext cx="1310122" cy="1310122"/>
          </a:xfrm>
          <a:prstGeom prst="rect">
            <a:avLst/>
          </a:prstGeom>
        </p:spPr>
      </p:pic>
    </p:spTree>
    <p:extLst>
      <p:ext uri="{BB962C8B-B14F-4D97-AF65-F5344CB8AC3E}">
        <p14:creationId xmlns:p14="http://schemas.microsoft.com/office/powerpoint/2010/main" val="2161153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36F6A-C921-381A-7AC3-39058C8E852E}"/>
              </a:ext>
            </a:extLst>
          </p:cNvPr>
          <p:cNvSpPr>
            <a:spLocks noGrp="1"/>
          </p:cNvSpPr>
          <p:nvPr>
            <p:ph type="title"/>
          </p:nvPr>
        </p:nvSpPr>
        <p:spPr/>
        <p:txBody>
          <a:bodyPr/>
          <a:lstStyle/>
          <a:p>
            <a:pPr>
              <a:lnSpc>
                <a:spcPct val="90000"/>
              </a:lnSpc>
              <a:spcBef>
                <a:spcPts val="1200"/>
              </a:spcBef>
              <a:spcAft>
                <a:spcPts val="200"/>
              </a:spcAft>
            </a:pPr>
            <a:r>
              <a:rPr lang="en-US" sz="2200">
                <a:solidFill>
                  <a:srgbClr val="465385"/>
                </a:solidFill>
                <a:latin typeface="TW Cen MT"/>
              </a:rPr>
              <a:t>QR-code</a:t>
            </a:r>
            <a:endParaRPr lang="en-US"/>
          </a:p>
          <a:p>
            <a:endParaRPr lang="en-US"/>
          </a:p>
        </p:txBody>
      </p:sp>
      <p:sp>
        <p:nvSpPr>
          <p:cNvPr id="4" name="Tijdelijke aanduiding voor inhoud 3">
            <a:extLst>
              <a:ext uri="{FF2B5EF4-FFF2-40B4-BE49-F238E27FC236}">
                <a16:creationId xmlns:a16="http://schemas.microsoft.com/office/drawing/2014/main" id="{425BF33E-5F6D-8F5F-D2FB-EDB9EABCDC2A}"/>
              </a:ext>
            </a:extLst>
          </p:cNvPr>
          <p:cNvSpPr>
            <a:spLocks noGrp="1"/>
          </p:cNvSpPr>
          <p:nvPr>
            <p:ph idx="1"/>
          </p:nvPr>
        </p:nvSpPr>
        <p:spPr/>
        <p:txBody>
          <a:bodyPr/>
          <a:lstStyle/>
          <a:p>
            <a:endParaRPr lang="nl-BE"/>
          </a:p>
        </p:txBody>
      </p:sp>
      <p:pic>
        <p:nvPicPr>
          <p:cNvPr id="6" name="Afbeelding 5">
            <a:extLst>
              <a:ext uri="{FF2B5EF4-FFF2-40B4-BE49-F238E27FC236}">
                <a16:creationId xmlns:a16="http://schemas.microsoft.com/office/drawing/2014/main" id="{3DE51646-E0C6-E12D-E2E8-918B5833B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06" y="585216"/>
            <a:ext cx="11943494" cy="6135559"/>
          </a:xfrm>
          <a:prstGeom prst="rect">
            <a:avLst/>
          </a:prstGeom>
        </p:spPr>
      </p:pic>
    </p:spTree>
    <p:extLst>
      <p:ext uri="{BB962C8B-B14F-4D97-AF65-F5344CB8AC3E}">
        <p14:creationId xmlns:p14="http://schemas.microsoft.com/office/powerpoint/2010/main" val="1746333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schermopname, Webpagina, Website&#10;&#10;Door AI gegenereerde inhoud is mogelijk onjuist.">
            <a:extLst>
              <a:ext uri="{FF2B5EF4-FFF2-40B4-BE49-F238E27FC236}">
                <a16:creationId xmlns:a16="http://schemas.microsoft.com/office/drawing/2014/main" id="{5DACCA7F-0F4A-3136-AE6D-99BDB58172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09" b="3337"/>
          <a:stretch>
            <a:fillRect/>
          </a:stretch>
        </p:blipFill>
        <p:spPr>
          <a:xfrm>
            <a:off x="825156" y="202955"/>
            <a:ext cx="9525000" cy="3930366"/>
          </a:xfrm>
        </p:spPr>
      </p:pic>
      <p:pic>
        <p:nvPicPr>
          <p:cNvPr id="7" name="Afbeelding 6" descr="Afbeelding met tekst, schermopname&#10;&#10;Door AI gegenereerde inhoud is mogelijk onjuist.">
            <a:extLst>
              <a:ext uri="{FF2B5EF4-FFF2-40B4-BE49-F238E27FC236}">
                <a16:creationId xmlns:a16="http://schemas.microsoft.com/office/drawing/2014/main" id="{9BD3156E-2293-D351-C86E-4F6209CEF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069" y="3623486"/>
            <a:ext cx="7772400" cy="3234514"/>
          </a:xfrm>
          <a:prstGeom prst="rect">
            <a:avLst/>
          </a:prstGeom>
        </p:spPr>
      </p:pic>
      <p:pic>
        <p:nvPicPr>
          <p:cNvPr id="2" name="Afbeelding 1" descr="Afbeelding met patroon, plein, Symmetrie, Rechthoek&#10;&#10;Door AI gegenereerde inhoud is mogelijk onjuist.">
            <a:extLst>
              <a:ext uri="{FF2B5EF4-FFF2-40B4-BE49-F238E27FC236}">
                <a16:creationId xmlns:a16="http://schemas.microsoft.com/office/drawing/2014/main" id="{24D80034-0E78-E643-1121-EF72D14D9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035" y="5335261"/>
            <a:ext cx="1310122" cy="1310122"/>
          </a:xfrm>
          <a:prstGeom prst="rect">
            <a:avLst/>
          </a:prstGeom>
        </p:spPr>
      </p:pic>
      <p:sp>
        <p:nvSpPr>
          <p:cNvPr id="3" name="Tekstvak 2">
            <a:extLst>
              <a:ext uri="{FF2B5EF4-FFF2-40B4-BE49-F238E27FC236}">
                <a16:creationId xmlns:a16="http://schemas.microsoft.com/office/drawing/2014/main" id="{37E5A06F-6460-4612-85BA-60530BA4B854}"/>
              </a:ext>
            </a:extLst>
          </p:cNvPr>
          <p:cNvSpPr txBox="1"/>
          <p:nvPr/>
        </p:nvSpPr>
        <p:spPr>
          <a:xfrm>
            <a:off x="3529013" y="1428750"/>
            <a:ext cx="957262" cy="369332"/>
          </a:xfrm>
          <a:prstGeom prst="rect">
            <a:avLst/>
          </a:prstGeom>
          <a:solidFill>
            <a:schemeClr val="bg1"/>
          </a:solidFill>
          <a:ln>
            <a:noFill/>
          </a:ln>
        </p:spPr>
        <p:txBody>
          <a:bodyPr wrap="square" rtlCol="0">
            <a:spAutoFit/>
          </a:bodyPr>
          <a:lstStyle/>
          <a:p>
            <a:endParaRPr lang="nl-BE"/>
          </a:p>
        </p:txBody>
      </p:sp>
      <p:sp>
        <p:nvSpPr>
          <p:cNvPr id="4" name="Tekstvak 3">
            <a:extLst>
              <a:ext uri="{FF2B5EF4-FFF2-40B4-BE49-F238E27FC236}">
                <a16:creationId xmlns:a16="http://schemas.microsoft.com/office/drawing/2014/main" id="{A05690E3-8FED-BBE0-75A6-75D82488660F}"/>
              </a:ext>
            </a:extLst>
          </p:cNvPr>
          <p:cNvSpPr txBox="1"/>
          <p:nvPr/>
        </p:nvSpPr>
        <p:spPr>
          <a:xfrm>
            <a:off x="1098851" y="1428750"/>
            <a:ext cx="957262" cy="369332"/>
          </a:xfrm>
          <a:prstGeom prst="rect">
            <a:avLst/>
          </a:prstGeom>
          <a:solidFill>
            <a:schemeClr val="bg1"/>
          </a:solidFill>
          <a:ln>
            <a:noFill/>
          </a:ln>
        </p:spPr>
        <p:txBody>
          <a:bodyPr wrap="square" rtlCol="0">
            <a:spAutoFit/>
          </a:bodyPr>
          <a:lstStyle/>
          <a:p>
            <a:endParaRPr lang="nl-BE"/>
          </a:p>
        </p:txBody>
      </p:sp>
      <p:sp>
        <p:nvSpPr>
          <p:cNvPr id="6" name="Tekstvak 5">
            <a:extLst>
              <a:ext uri="{FF2B5EF4-FFF2-40B4-BE49-F238E27FC236}">
                <a16:creationId xmlns:a16="http://schemas.microsoft.com/office/drawing/2014/main" id="{EA354B2F-4785-AA82-896D-D7C5236F65AA}"/>
              </a:ext>
            </a:extLst>
          </p:cNvPr>
          <p:cNvSpPr txBox="1"/>
          <p:nvPr/>
        </p:nvSpPr>
        <p:spPr>
          <a:xfrm>
            <a:off x="4419195" y="4138640"/>
            <a:ext cx="957262" cy="369332"/>
          </a:xfrm>
          <a:prstGeom prst="rect">
            <a:avLst/>
          </a:prstGeom>
          <a:solidFill>
            <a:schemeClr val="bg1"/>
          </a:solidFill>
          <a:ln>
            <a:noFill/>
          </a:ln>
        </p:spPr>
        <p:txBody>
          <a:bodyPr wrap="square" rtlCol="0">
            <a:spAutoFit/>
          </a:bodyPr>
          <a:lstStyle/>
          <a:p>
            <a:endParaRPr lang="nl-BE"/>
          </a:p>
        </p:txBody>
      </p:sp>
      <p:sp>
        <p:nvSpPr>
          <p:cNvPr id="8" name="Tekstvak 7">
            <a:extLst>
              <a:ext uri="{FF2B5EF4-FFF2-40B4-BE49-F238E27FC236}">
                <a16:creationId xmlns:a16="http://schemas.microsoft.com/office/drawing/2014/main" id="{2A7FDFDD-5736-850A-6E4B-EE1AFB69F76B}"/>
              </a:ext>
            </a:extLst>
          </p:cNvPr>
          <p:cNvSpPr txBox="1"/>
          <p:nvPr/>
        </p:nvSpPr>
        <p:spPr>
          <a:xfrm>
            <a:off x="3400147" y="2354895"/>
            <a:ext cx="2634067" cy="369332"/>
          </a:xfrm>
          <a:prstGeom prst="rect">
            <a:avLst/>
          </a:prstGeom>
          <a:solidFill>
            <a:schemeClr val="bg1"/>
          </a:solidFill>
          <a:ln>
            <a:noFill/>
          </a:ln>
        </p:spPr>
        <p:txBody>
          <a:bodyPr wrap="square" rtlCol="0">
            <a:spAutoFit/>
          </a:bodyPr>
          <a:lstStyle/>
          <a:p>
            <a:endParaRPr lang="nl-BE"/>
          </a:p>
        </p:txBody>
      </p:sp>
    </p:spTree>
    <p:extLst>
      <p:ext uri="{BB962C8B-B14F-4D97-AF65-F5344CB8AC3E}">
        <p14:creationId xmlns:p14="http://schemas.microsoft.com/office/powerpoint/2010/main" val="2453674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7A8A-A207-73C2-13F9-1AE07D363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3DA63-78E4-8E08-69B1-8F40C79931FB}"/>
              </a:ext>
            </a:extLst>
          </p:cNvPr>
          <p:cNvSpPr>
            <a:spLocks noGrp="1"/>
          </p:cNvSpPr>
          <p:nvPr>
            <p:ph type="title"/>
          </p:nvPr>
        </p:nvSpPr>
        <p:spPr/>
        <p:txBody>
          <a:bodyPr/>
          <a:lstStyle/>
          <a:p>
            <a:r>
              <a:rPr lang="en-US">
                <a:solidFill>
                  <a:srgbClr val="BE9C08"/>
                </a:solidFill>
                <a:hlinkClick r:id="rId2">
                  <a:extLst>
                    <a:ext uri="{A12FA001-AC4F-418D-AE19-62706E023703}">
                      <ahyp:hlinkClr xmlns:ahyp="http://schemas.microsoft.com/office/drawing/2018/hyperlinkcolor" val="tx"/>
                    </a:ext>
                  </a:extLst>
                </a:hlinkClick>
              </a:rPr>
              <a:t>Zorgkwaliteit.be</a:t>
            </a:r>
          </a:p>
        </p:txBody>
      </p:sp>
      <p:pic>
        <p:nvPicPr>
          <p:cNvPr id="7" name="Afbeelding 6" descr="Afbeelding met tekst, Webpagina, Website, software&#10;&#10;Door AI gegenereerde inhoud is mogelijk onjuist.">
            <a:extLst>
              <a:ext uri="{FF2B5EF4-FFF2-40B4-BE49-F238E27FC236}">
                <a16:creationId xmlns:a16="http://schemas.microsoft.com/office/drawing/2014/main" id="{EBD1FA1C-DA3C-E523-624F-C46A3E069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5989"/>
            <a:ext cx="12192001" cy="5758046"/>
          </a:xfrm>
          <a:prstGeom prst="rect">
            <a:avLst/>
          </a:prstGeom>
        </p:spPr>
      </p:pic>
      <p:sp>
        <p:nvSpPr>
          <p:cNvPr id="8" name="Tekstvak 7">
            <a:extLst>
              <a:ext uri="{FF2B5EF4-FFF2-40B4-BE49-F238E27FC236}">
                <a16:creationId xmlns:a16="http://schemas.microsoft.com/office/drawing/2014/main" id="{BCBE2C24-D03F-EDE6-868A-0919F39ED5B1}"/>
              </a:ext>
            </a:extLst>
          </p:cNvPr>
          <p:cNvSpPr txBox="1"/>
          <p:nvPr/>
        </p:nvSpPr>
        <p:spPr>
          <a:xfrm>
            <a:off x="7923029" y="2533820"/>
            <a:ext cx="4153354" cy="369332"/>
          </a:xfrm>
          <a:prstGeom prst="rect">
            <a:avLst/>
          </a:prstGeom>
          <a:solidFill>
            <a:srgbClr val="C00000"/>
          </a:solidFill>
        </p:spPr>
        <p:txBody>
          <a:bodyPr wrap="square" rtlCol="0">
            <a:spAutoFit/>
          </a:bodyPr>
          <a:lstStyle/>
          <a:p>
            <a:pPr algn="ctr"/>
            <a:r>
              <a:rPr lang="nl-BE">
                <a:solidFill>
                  <a:schemeClr val="bg1"/>
                </a:solidFill>
              </a:rPr>
              <a:t>Woonzorgcentra vergelijken</a:t>
            </a:r>
          </a:p>
        </p:txBody>
      </p:sp>
      <p:cxnSp>
        <p:nvCxnSpPr>
          <p:cNvPr id="5" name="Rechte verbindingslijn met pijl 4">
            <a:extLst>
              <a:ext uri="{FF2B5EF4-FFF2-40B4-BE49-F238E27FC236}">
                <a16:creationId xmlns:a16="http://schemas.microsoft.com/office/drawing/2014/main" id="{8A10F546-8B8D-6359-E7BF-2C61CC0DF93E}"/>
              </a:ext>
            </a:extLst>
          </p:cNvPr>
          <p:cNvCxnSpPr/>
          <p:nvPr/>
        </p:nvCxnSpPr>
        <p:spPr>
          <a:xfrm flipV="1">
            <a:off x="11491784" y="1335024"/>
            <a:ext cx="0" cy="119879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Afbeelding 2" descr="Afbeelding met patroon, plein, Symmetrie, Rechthoek&#10;&#10;Door AI gegenereerde inhoud is mogelijk onjuist.">
            <a:extLst>
              <a:ext uri="{FF2B5EF4-FFF2-40B4-BE49-F238E27FC236}">
                <a16:creationId xmlns:a16="http://schemas.microsoft.com/office/drawing/2014/main" id="{BF0A1E23-6BDF-4441-73DB-19055ABD5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035" y="5335261"/>
            <a:ext cx="1310122" cy="1310122"/>
          </a:xfrm>
          <a:prstGeom prst="rect">
            <a:avLst/>
          </a:prstGeom>
        </p:spPr>
      </p:pic>
    </p:spTree>
    <p:extLst>
      <p:ext uri="{BB962C8B-B14F-4D97-AF65-F5344CB8AC3E}">
        <p14:creationId xmlns:p14="http://schemas.microsoft.com/office/powerpoint/2010/main" val="3131758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32A48-EDF2-FB71-528E-EE3910B694E2}"/>
              </a:ext>
            </a:extLst>
          </p:cNvPr>
          <p:cNvSpPr>
            <a:spLocks noGrp="1"/>
          </p:cNvSpPr>
          <p:nvPr>
            <p:ph type="title"/>
          </p:nvPr>
        </p:nvSpPr>
        <p:spPr/>
        <p:txBody>
          <a:bodyPr/>
          <a:lstStyle/>
          <a:p>
            <a:r>
              <a:rPr lang="nl-BE"/>
              <a:t>Kernwaarden van het VIKZ</a:t>
            </a:r>
          </a:p>
        </p:txBody>
      </p:sp>
      <p:graphicFrame>
        <p:nvGraphicFramePr>
          <p:cNvPr id="4" name="Diagram 3">
            <a:extLst>
              <a:ext uri="{FF2B5EF4-FFF2-40B4-BE49-F238E27FC236}">
                <a16:creationId xmlns:a16="http://schemas.microsoft.com/office/drawing/2014/main" id="{6E0B71FD-A3D1-CDC4-D6BF-9811E35294B2}"/>
              </a:ext>
            </a:extLst>
          </p:cNvPr>
          <p:cNvGraphicFramePr/>
          <p:nvPr/>
        </p:nvGraphicFramePr>
        <p:xfrm>
          <a:off x="932873" y="2617469"/>
          <a:ext cx="10243127" cy="2822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9157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728DB-1529-E4C9-D33E-64CDDE87AF5A}"/>
              </a:ext>
            </a:extLst>
          </p:cNvPr>
          <p:cNvSpPr>
            <a:spLocks noGrp="1"/>
          </p:cNvSpPr>
          <p:nvPr>
            <p:ph type="title"/>
          </p:nvPr>
        </p:nvSpPr>
        <p:spPr/>
        <p:txBody>
          <a:bodyPr/>
          <a:lstStyle/>
          <a:p>
            <a:endParaRPr lang="nl-BE"/>
          </a:p>
        </p:txBody>
      </p:sp>
      <p:pic>
        <p:nvPicPr>
          <p:cNvPr id="17" name="Tijdelijke aanduiding voor inhoud 16" descr="Afbeelding met tekst, schermopname, Webpagina, software&#10;&#10;Door AI gegenereerde inhoud is mogelijk onjuist.">
            <a:extLst>
              <a:ext uri="{FF2B5EF4-FFF2-40B4-BE49-F238E27FC236}">
                <a16:creationId xmlns:a16="http://schemas.microsoft.com/office/drawing/2014/main" id="{AFCCE21A-6736-D993-DD67-1EF8148FE9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249" y="585216"/>
            <a:ext cx="11567259" cy="5176955"/>
          </a:xfrm>
        </p:spPr>
      </p:pic>
      <p:sp>
        <p:nvSpPr>
          <p:cNvPr id="18" name="Tekstvak 17">
            <a:extLst>
              <a:ext uri="{FF2B5EF4-FFF2-40B4-BE49-F238E27FC236}">
                <a16:creationId xmlns:a16="http://schemas.microsoft.com/office/drawing/2014/main" id="{5B9E4E9B-D37E-3F3F-687A-8BE129577123}"/>
              </a:ext>
            </a:extLst>
          </p:cNvPr>
          <p:cNvSpPr txBox="1"/>
          <p:nvPr/>
        </p:nvSpPr>
        <p:spPr>
          <a:xfrm>
            <a:off x="522514" y="2351314"/>
            <a:ext cx="1538515" cy="2046515"/>
          </a:xfrm>
          <a:prstGeom prst="rect">
            <a:avLst/>
          </a:prstGeom>
          <a:solidFill>
            <a:schemeClr val="bg1"/>
          </a:solidFill>
        </p:spPr>
        <p:txBody>
          <a:bodyPr wrap="square" rtlCol="0">
            <a:spAutoFit/>
          </a:bodyPr>
          <a:lstStyle/>
          <a:p>
            <a:endParaRPr lang="nl-BE"/>
          </a:p>
        </p:txBody>
      </p:sp>
      <p:sp>
        <p:nvSpPr>
          <p:cNvPr id="3" name="Tekstvak 2">
            <a:extLst>
              <a:ext uri="{FF2B5EF4-FFF2-40B4-BE49-F238E27FC236}">
                <a16:creationId xmlns:a16="http://schemas.microsoft.com/office/drawing/2014/main" id="{4065023F-472F-D0A3-C5EC-E22B6AA87CFC}"/>
              </a:ext>
            </a:extLst>
          </p:cNvPr>
          <p:cNvSpPr txBox="1"/>
          <p:nvPr/>
        </p:nvSpPr>
        <p:spPr>
          <a:xfrm>
            <a:off x="554638" y="2369285"/>
            <a:ext cx="1858780" cy="276999"/>
          </a:xfrm>
          <a:prstGeom prst="rect">
            <a:avLst/>
          </a:prstGeom>
          <a:noFill/>
        </p:spPr>
        <p:txBody>
          <a:bodyPr wrap="square" rtlCol="0">
            <a:spAutoFit/>
          </a:bodyPr>
          <a:lstStyle/>
          <a:p>
            <a:r>
              <a:rPr lang="nl-BE" sz="1200">
                <a:solidFill>
                  <a:srgbClr val="346487"/>
                </a:solidFill>
                <a:latin typeface="Arial" panose="020B0604020202020204" pitchFamily="34" charset="0"/>
                <a:cs typeface="Arial" panose="020B0604020202020204" pitchFamily="34" charset="0"/>
              </a:rPr>
              <a:t>Zorgvoorziening A</a:t>
            </a:r>
          </a:p>
        </p:txBody>
      </p:sp>
      <p:sp>
        <p:nvSpPr>
          <p:cNvPr id="6" name="Tekstvak 5">
            <a:extLst>
              <a:ext uri="{FF2B5EF4-FFF2-40B4-BE49-F238E27FC236}">
                <a16:creationId xmlns:a16="http://schemas.microsoft.com/office/drawing/2014/main" id="{D7243A47-9391-9AEC-A700-CC15699C39F0}"/>
              </a:ext>
            </a:extLst>
          </p:cNvPr>
          <p:cNvSpPr txBox="1"/>
          <p:nvPr/>
        </p:nvSpPr>
        <p:spPr>
          <a:xfrm>
            <a:off x="554638" y="2960717"/>
            <a:ext cx="1858780" cy="276999"/>
          </a:xfrm>
          <a:prstGeom prst="rect">
            <a:avLst/>
          </a:prstGeom>
          <a:noFill/>
        </p:spPr>
        <p:txBody>
          <a:bodyPr wrap="square" rtlCol="0">
            <a:spAutoFit/>
          </a:bodyPr>
          <a:lstStyle/>
          <a:p>
            <a:r>
              <a:rPr lang="nl-BE" sz="1200">
                <a:solidFill>
                  <a:srgbClr val="346487"/>
                </a:solidFill>
                <a:latin typeface="Arial" panose="020B0604020202020204" pitchFamily="34" charset="0"/>
                <a:cs typeface="Arial" panose="020B0604020202020204" pitchFamily="34" charset="0"/>
              </a:rPr>
              <a:t>Zorgvoorziening B</a:t>
            </a:r>
          </a:p>
        </p:txBody>
      </p:sp>
      <p:sp>
        <p:nvSpPr>
          <p:cNvPr id="7" name="Tekstvak 6">
            <a:extLst>
              <a:ext uri="{FF2B5EF4-FFF2-40B4-BE49-F238E27FC236}">
                <a16:creationId xmlns:a16="http://schemas.microsoft.com/office/drawing/2014/main" id="{85BF6E37-77F1-CC3B-3A97-75E29E93D0AE}"/>
              </a:ext>
            </a:extLst>
          </p:cNvPr>
          <p:cNvSpPr txBox="1"/>
          <p:nvPr/>
        </p:nvSpPr>
        <p:spPr>
          <a:xfrm>
            <a:off x="554638" y="3522169"/>
            <a:ext cx="1858780" cy="276999"/>
          </a:xfrm>
          <a:prstGeom prst="rect">
            <a:avLst/>
          </a:prstGeom>
          <a:noFill/>
        </p:spPr>
        <p:txBody>
          <a:bodyPr wrap="square" rtlCol="0">
            <a:spAutoFit/>
          </a:bodyPr>
          <a:lstStyle/>
          <a:p>
            <a:r>
              <a:rPr lang="nl-BE" sz="1200">
                <a:solidFill>
                  <a:srgbClr val="346487"/>
                </a:solidFill>
                <a:latin typeface="Arial" panose="020B0604020202020204" pitchFamily="34" charset="0"/>
                <a:cs typeface="Arial" panose="020B0604020202020204" pitchFamily="34" charset="0"/>
              </a:rPr>
              <a:t>Zorgvoorziening C</a:t>
            </a:r>
          </a:p>
        </p:txBody>
      </p:sp>
      <p:sp>
        <p:nvSpPr>
          <p:cNvPr id="8" name="Tekstvak 7">
            <a:extLst>
              <a:ext uri="{FF2B5EF4-FFF2-40B4-BE49-F238E27FC236}">
                <a16:creationId xmlns:a16="http://schemas.microsoft.com/office/drawing/2014/main" id="{4036B7B0-CEB1-5B6E-7DCA-78B08E4FBFCD}"/>
              </a:ext>
            </a:extLst>
          </p:cNvPr>
          <p:cNvSpPr txBox="1"/>
          <p:nvPr/>
        </p:nvSpPr>
        <p:spPr>
          <a:xfrm>
            <a:off x="577005" y="4080718"/>
            <a:ext cx="1858780" cy="276999"/>
          </a:xfrm>
          <a:prstGeom prst="rect">
            <a:avLst/>
          </a:prstGeom>
          <a:noFill/>
        </p:spPr>
        <p:txBody>
          <a:bodyPr wrap="square" rtlCol="0">
            <a:spAutoFit/>
          </a:bodyPr>
          <a:lstStyle/>
          <a:p>
            <a:r>
              <a:rPr lang="nl-BE" sz="1200">
                <a:solidFill>
                  <a:srgbClr val="346487"/>
                </a:solidFill>
                <a:latin typeface="Arial" panose="020B0604020202020204" pitchFamily="34" charset="0"/>
                <a:cs typeface="Arial" panose="020B0604020202020204" pitchFamily="34" charset="0"/>
              </a:rPr>
              <a:t>Zorgvoorziening D</a:t>
            </a:r>
          </a:p>
        </p:txBody>
      </p:sp>
      <p:pic>
        <p:nvPicPr>
          <p:cNvPr id="4" name="Afbeelding 3" descr="Afbeelding met patroon, plein, Symmetrie, Rechthoek&#10;&#10;Door AI gegenereerde inhoud is mogelijk onjuist.">
            <a:extLst>
              <a:ext uri="{FF2B5EF4-FFF2-40B4-BE49-F238E27FC236}">
                <a16:creationId xmlns:a16="http://schemas.microsoft.com/office/drawing/2014/main" id="{E39A3865-54D3-541A-4492-85F364153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35" y="5335261"/>
            <a:ext cx="1310122" cy="1310122"/>
          </a:xfrm>
          <a:prstGeom prst="rect">
            <a:avLst/>
          </a:prstGeom>
        </p:spPr>
      </p:pic>
    </p:spTree>
    <p:extLst>
      <p:ext uri="{BB962C8B-B14F-4D97-AF65-F5344CB8AC3E}">
        <p14:creationId xmlns:p14="http://schemas.microsoft.com/office/powerpoint/2010/main" val="4269453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AB3CE68-8D03-6D60-2902-73C5842FFACC}"/>
              </a:ext>
            </a:extLst>
          </p:cNvPr>
          <p:cNvSpPr txBox="1">
            <a:spLocks/>
          </p:cNvSpPr>
          <p:nvPr/>
        </p:nvSpPr>
        <p:spPr>
          <a:xfrm>
            <a:off x="1403191" y="148280"/>
            <a:ext cx="9720072" cy="648729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pPr algn="ctr"/>
            <a:r>
              <a:rPr lang="nl-BE" sz="6600">
                <a:solidFill>
                  <a:srgbClr val="BE9C08"/>
                </a:solidFill>
              </a:rPr>
              <a:t>410 Woonzorgcentra</a:t>
            </a:r>
          </a:p>
          <a:p>
            <a:pPr algn="ctr"/>
            <a:r>
              <a:rPr lang="nl-BE">
                <a:solidFill>
                  <a:srgbClr val="BE9C08"/>
                </a:solidFill>
              </a:rPr>
              <a:t>30 projectverantwoordelijken</a:t>
            </a:r>
          </a:p>
          <a:p>
            <a:pPr algn="ctr"/>
            <a:r>
              <a:rPr lang="nl-BE" sz="6600">
                <a:solidFill>
                  <a:srgbClr val="BE9C08"/>
                </a:solidFill>
              </a:rPr>
              <a:t>600 enquêteurs</a:t>
            </a:r>
            <a:endParaRPr lang="nl-BE" sz="8000">
              <a:solidFill>
                <a:srgbClr val="BE9C08"/>
              </a:solidFill>
            </a:endParaRPr>
          </a:p>
          <a:p>
            <a:pPr algn="ctr"/>
            <a:endParaRPr lang="nl-BE" sz="8000">
              <a:solidFill>
                <a:srgbClr val="BE9C08"/>
              </a:solidFill>
            </a:endParaRPr>
          </a:p>
          <a:p>
            <a:pPr algn="ctr"/>
            <a:endParaRPr lang="nl-BE" sz="6600">
              <a:solidFill>
                <a:srgbClr val="BE9C08"/>
              </a:solidFill>
            </a:endParaRPr>
          </a:p>
          <a:p>
            <a:pPr algn="ctr"/>
            <a:endParaRPr lang="nl-BE" sz="6600">
              <a:solidFill>
                <a:srgbClr val="BE9C08"/>
              </a:solidFill>
            </a:endParaRPr>
          </a:p>
          <a:p>
            <a:pPr algn="ctr"/>
            <a:r>
              <a:rPr lang="nl-BE" sz="6600">
                <a:solidFill>
                  <a:srgbClr val="BE9C08"/>
                </a:solidFill>
              </a:rPr>
              <a:t>8.500 bewoners</a:t>
            </a:r>
          </a:p>
          <a:p>
            <a:pPr algn="ctr"/>
            <a:r>
              <a:rPr lang="nl-BE" sz="6600">
                <a:solidFill>
                  <a:srgbClr val="BE9C08"/>
                </a:solidFill>
              </a:rPr>
              <a:t>11.000 naasten</a:t>
            </a:r>
          </a:p>
          <a:p>
            <a:pPr algn="ctr"/>
            <a:r>
              <a:rPr lang="nl-BE" sz="6600">
                <a:solidFill>
                  <a:srgbClr val="BE9C08"/>
                </a:solidFill>
              </a:rPr>
              <a:t>160 observatoren</a:t>
            </a:r>
          </a:p>
        </p:txBody>
      </p:sp>
      <p:sp>
        <p:nvSpPr>
          <p:cNvPr id="10" name="Tekstvak 9">
            <a:extLst>
              <a:ext uri="{FF2B5EF4-FFF2-40B4-BE49-F238E27FC236}">
                <a16:creationId xmlns:a16="http://schemas.microsoft.com/office/drawing/2014/main" id="{97837E4C-B5C8-4AE4-8199-3406EE1794CC}"/>
              </a:ext>
            </a:extLst>
          </p:cNvPr>
          <p:cNvSpPr txBox="1"/>
          <p:nvPr/>
        </p:nvSpPr>
        <p:spPr>
          <a:xfrm>
            <a:off x="1524477" y="1857691"/>
            <a:ext cx="9477500" cy="264687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nl-BE" sz="16600">
                <a:ln w="0">
                  <a:solidFill>
                    <a:srgbClr val="0C6B77"/>
                  </a:solidFill>
                </a:ln>
                <a:effectLst>
                  <a:glow rad="228600">
                    <a:schemeClr val="accent1">
                      <a:satMod val="175000"/>
                      <a:alpha val="40000"/>
                    </a:schemeClr>
                  </a:glow>
                  <a:outerShdw blurRad="38100" dist="19050" dir="2700000" algn="tl" rotWithShape="0">
                    <a:schemeClr val="dk1">
                      <a:alpha val="40000"/>
                    </a:schemeClr>
                  </a:outerShdw>
                </a:effectLst>
              </a:rPr>
              <a:t>BEDANKT!</a:t>
            </a:r>
          </a:p>
        </p:txBody>
      </p:sp>
    </p:spTree>
    <p:extLst>
      <p:ext uri="{BB962C8B-B14F-4D97-AF65-F5344CB8AC3E}">
        <p14:creationId xmlns:p14="http://schemas.microsoft.com/office/powerpoint/2010/main" val="2678705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afgeronde hoeken 10">
            <a:extLst>
              <a:ext uri="{FF2B5EF4-FFF2-40B4-BE49-F238E27FC236}">
                <a16:creationId xmlns:a16="http://schemas.microsoft.com/office/drawing/2014/main" id="{7015956C-1E6B-C95F-E71A-C5B9FEB627EA}"/>
              </a:ext>
            </a:extLst>
          </p:cNvPr>
          <p:cNvSpPr/>
          <p:nvPr/>
        </p:nvSpPr>
        <p:spPr>
          <a:xfrm>
            <a:off x="558265" y="721895"/>
            <a:ext cx="356135" cy="1097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3CAB26CD-507C-0475-DC80-34BAB848C073}"/>
              </a:ext>
            </a:extLst>
          </p:cNvPr>
          <p:cNvSpPr txBox="1"/>
          <p:nvPr/>
        </p:nvSpPr>
        <p:spPr>
          <a:xfrm>
            <a:off x="778170" y="5090196"/>
            <a:ext cx="5226525" cy="738664"/>
          </a:xfrm>
          <a:prstGeom prst="rect">
            <a:avLst/>
          </a:prstGeom>
          <a:noFill/>
        </p:spPr>
        <p:txBody>
          <a:bodyPr wrap="square" rtlCol="0">
            <a:spAutoFit/>
          </a:bodyPr>
          <a:lstStyle/>
          <a:p>
            <a:r>
              <a:rPr lang="nl-BE" sz="1400" b="1"/>
              <a:t>Riet De Haes</a:t>
            </a:r>
            <a:r>
              <a:rPr lang="nl-BE" sz="1400"/>
              <a:t>, stafmedewerker Vlaamse Ouderenraad</a:t>
            </a:r>
          </a:p>
          <a:p>
            <a:r>
              <a:rPr lang="nl-BE" sz="1400"/>
              <a:t>Email: </a:t>
            </a:r>
            <a:r>
              <a:rPr lang="nl-BE" sz="1400">
                <a:hlinkClick r:id="rId2"/>
              </a:rPr>
              <a:t>riet.de.haes@vlaamse-ouderenraad.be</a:t>
            </a:r>
            <a:endParaRPr lang="nl-BE" sz="1400"/>
          </a:p>
          <a:p>
            <a:endParaRPr lang="nl-BE" sz="1400"/>
          </a:p>
        </p:txBody>
      </p:sp>
      <p:pic>
        <p:nvPicPr>
          <p:cNvPr id="9" name="Picture 4" descr="Dementie? - Expertisecentrum Dementie Vlaanderen">
            <a:extLst>
              <a:ext uri="{FF2B5EF4-FFF2-40B4-BE49-F238E27FC236}">
                <a16:creationId xmlns:a16="http://schemas.microsoft.com/office/drawing/2014/main" id="{8FAAE9E8-8DBD-9539-84CC-D67C2D7774A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7249" y="4052047"/>
            <a:ext cx="1500756" cy="4975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omepage | Vlaamse ouderenraad">
            <a:extLst>
              <a:ext uri="{FF2B5EF4-FFF2-40B4-BE49-F238E27FC236}">
                <a16:creationId xmlns:a16="http://schemas.microsoft.com/office/drawing/2014/main" id="{2A45F696-0A0E-5DE6-BFB4-71C7682A9D8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7249" y="5909543"/>
            <a:ext cx="1709941" cy="383337"/>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C7452E50-3637-B277-DB5B-4D90CAAC5273}"/>
              </a:ext>
            </a:extLst>
          </p:cNvPr>
          <p:cNvSpPr txBox="1"/>
          <p:nvPr/>
        </p:nvSpPr>
        <p:spPr>
          <a:xfrm>
            <a:off x="775027" y="3215432"/>
            <a:ext cx="5226525" cy="523220"/>
          </a:xfrm>
          <a:prstGeom prst="rect">
            <a:avLst/>
          </a:prstGeom>
          <a:noFill/>
        </p:spPr>
        <p:txBody>
          <a:bodyPr wrap="square" lIns="91440" tIns="45720" rIns="91440" bIns="45720" rtlCol="0" anchor="t">
            <a:spAutoFit/>
          </a:bodyPr>
          <a:lstStyle/>
          <a:p>
            <a:r>
              <a:rPr lang="nl-BE" sz="1400" b="1"/>
              <a:t>Jurn Verschraegen</a:t>
            </a:r>
            <a:r>
              <a:rPr lang="nl-BE" sz="1400"/>
              <a:t>, directeur Expertisecentrum dementie</a:t>
            </a:r>
          </a:p>
          <a:p>
            <a:r>
              <a:rPr lang="nl-BE" sz="1400"/>
              <a:t>Email: </a:t>
            </a:r>
            <a:r>
              <a:rPr lang="nl-BE" sz="1400" u="sng"/>
              <a:t>jurn.verschraegen@dementie.be</a:t>
            </a:r>
          </a:p>
        </p:txBody>
      </p:sp>
      <p:pic>
        <p:nvPicPr>
          <p:cNvPr id="16" name="Picture 2" descr="VVSG - Fiabel">
            <a:extLst>
              <a:ext uri="{FF2B5EF4-FFF2-40B4-BE49-F238E27FC236}">
                <a16:creationId xmlns:a16="http://schemas.microsoft.com/office/drawing/2014/main" id="{2D3E860B-DF23-7B7D-FC98-FAB1915C16A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95" t="8184" r="15473" b="10912"/>
          <a:stretch/>
        </p:blipFill>
        <p:spPr bwMode="auto">
          <a:xfrm>
            <a:off x="2214868" y="2064885"/>
            <a:ext cx="822759" cy="7313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Vlaams Onafhankelijk Zorgnetwerk - Wikipedia">
            <a:extLst>
              <a:ext uri="{FF2B5EF4-FFF2-40B4-BE49-F238E27FC236}">
                <a16:creationId xmlns:a16="http://schemas.microsoft.com/office/drawing/2014/main" id="{A27B0B0A-A71B-4C01-AD6A-DB839EB695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7331" y="2360590"/>
            <a:ext cx="1013107" cy="435636"/>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4BF63D69-8871-A822-8EA4-4F1123685DB1}"/>
              </a:ext>
            </a:extLst>
          </p:cNvPr>
          <p:cNvSpPr txBox="1"/>
          <p:nvPr/>
        </p:nvSpPr>
        <p:spPr>
          <a:xfrm>
            <a:off x="775027" y="1413709"/>
            <a:ext cx="5798768" cy="523220"/>
          </a:xfrm>
          <a:prstGeom prst="rect">
            <a:avLst/>
          </a:prstGeom>
          <a:noFill/>
        </p:spPr>
        <p:txBody>
          <a:bodyPr wrap="square" lIns="91440" tIns="45720" rIns="91440" bIns="45720" rtlCol="0" anchor="t">
            <a:spAutoFit/>
          </a:bodyPr>
          <a:lstStyle/>
          <a:p>
            <a:r>
              <a:rPr lang="nl-BE" sz="1400" b="1"/>
              <a:t>Katrien </a:t>
            </a:r>
            <a:r>
              <a:rPr lang="nl-BE" sz="1400" b="1" err="1"/>
              <a:t>Verhegge</a:t>
            </a:r>
            <a:r>
              <a:rPr lang="nl-BE" sz="1400"/>
              <a:t>, waarnemend voorzitter bureau residentiële ouderenzorg</a:t>
            </a:r>
          </a:p>
          <a:p>
            <a:r>
              <a:rPr lang="nl-BE" sz="1400"/>
              <a:t>Email: </a:t>
            </a:r>
            <a:r>
              <a:rPr lang="nl-BE" sz="1400">
                <a:hlinkClick r:id="rId7"/>
              </a:rPr>
              <a:t>Katrien.Verhegge@zorgneticuro.be</a:t>
            </a:r>
            <a:endParaRPr lang="nl-BE" sz="1400"/>
          </a:p>
        </p:txBody>
      </p:sp>
      <p:sp>
        <p:nvSpPr>
          <p:cNvPr id="20" name="Titel 1">
            <a:extLst>
              <a:ext uri="{FF2B5EF4-FFF2-40B4-BE49-F238E27FC236}">
                <a16:creationId xmlns:a16="http://schemas.microsoft.com/office/drawing/2014/main" id="{A30DE55E-AD9F-E301-174E-0AFD895B4B35}"/>
              </a:ext>
            </a:extLst>
          </p:cNvPr>
          <p:cNvSpPr>
            <a:spLocks noGrp="1"/>
          </p:cNvSpPr>
          <p:nvPr>
            <p:ph type="title"/>
          </p:nvPr>
        </p:nvSpPr>
        <p:spPr>
          <a:xfrm>
            <a:off x="637072" y="136632"/>
            <a:ext cx="9720072" cy="1499616"/>
          </a:xfrm>
        </p:spPr>
        <p:txBody>
          <a:bodyPr/>
          <a:lstStyle/>
          <a:p>
            <a:r>
              <a:rPr lang="nl-BE"/>
              <a:t>Team ouderenzorg</a:t>
            </a:r>
          </a:p>
        </p:txBody>
      </p:sp>
      <p:pic>
        <p:nvPicPr>
          <p:cNvPr id="1026" name="Picture 2">
            <a:extLst>
              <a:ext uri="{FF2B5EF4-FFF2-40B4-BE49-F238E27FC236}">
                <a16:creationId xmlns:a16="http://schemas.microsoft.com/office/drawing/2014/main" id="{0486D016-BE8C-9B0B-E7EB-95EC34044BC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32678"/>
          <a:stretch/>
        </p:blipFill>
        <p:spPr bwMode="auto">
          <a:xfrm>
            <a:off x="1023403" y="3822070"/>
            <a:ext cx="947483" cy="957466"/>
          </a:xfrm>
          <a:prstGeom prst="ellipse">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8B15D944-6FA9-81C2-585E-06E9A4547EF4}"/>
              </a:ext>
            </a:extLst>
          </p:cNvPr>
          <p:cNvSpPr txBox="1"/>
          <p:nvPr/>
        </p:nvSpPr>
        <p:spPr>
          <a:xfrm>
            <a:off x="11311003" y="5782655"/>
            <a:ext cx="880997" cy="1075345"/>
          </a:xfrm>
          <a:prstGeom prst="rect">
            <a:avLst/>
          </a:prstGeom>
          <a:solidFill>
            <a:schemeClr val="bg1"/>
          </a:solidFill>
        </p:spPr>
        <p:txBody>
          <a:bodyPr wrap="square" rtlCol="0">
            <a:spAutoFit/>
          </a:bodyPr>
          <a:lstStyle/>
          <a:p>
            <a:endParaRPr lang="nl-BE"/>
          </a:p>
        </p:txBody>
      </p:sp>
      <p:pic>
        <p:nvPicPr>
          <p:cNvPr id="2" name="Afbeelding 1" descr="Afbeelding met tekst, logo, Lettertype, Graphics&#10;&#10;Automatisch gegenereerde beschrijving">
            <a:extLst>
              <a:ext uri="{FF2B5EF4-FFF2-40B4-BE49-F238E27FC236}">
                <a16:creationId xmlns:a16="http://schemas.microsoft.com/office/drawing/2014/main" id="{9CC8D50B-F597-6EB3-B940-E070C79ED8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12001" y="2137078"/>
            <a:ext cx="914400" cy="914400"/>
          </a:xfrm>
          <a:prstGeom prst="rect">
            <a:avLst/>
          </a:prstGeom>
        </p:spPr>
      </p:pic>
      <p:pic>
        <p:nvPicPr>
          <p:cNvPr id="26" name="Afbeelding 25" descr="Afbeelding met persoon, Menselijk gezicht, kleding, overdekt&#10;&#10;Automatisch gegenereerde beschrijving">
            <a:extLst>
              <a:ext uri="{FF2B5EF4-FFF2-40B4-BE49-F238E27FC236}">
                <a16:creationId xmlns:a16="http://schemas.microsoft.com/office/drawing/2014/main" id="{F0B0A6E9-7572-B043-59D1-FA650C597529}"/>
              </a:ext>
            </a:extLst>
          </p:cNvPr>
          <p:cNvPicPr>
            <a:picLocks noChangeAspect="1"/>
          </p:cNvPicPr>
          <p:nvPr/>
        </p:nvPicPr>
        <p:blipFill rotWithShape="1">
          <a:blip r:embed="rId10">
            <a:extLst>
              <a:ext uri="{28A0092B-C50C-407E-A947-70E740481C1C}">
                <a14:useLocalDpi xmlns:a14="http://schemas.microsoft.com/office/drawing/2010/main" val="0"/>
              </a:ext>
            </a:extLst>
          </a:blip>
          <a:srcRect l="22299" t="1" r="28511" b="20431"/>
          <a:stretch/>
        </p:blipFill>
        <p:spPr>
          <a:xfrm>
            <a:off x="1002079" y="5703349"/>
            <a:ext cx="944017" cy="1018017"/>
          </a:xfrm>
          <a:prstGeom prst="ellipse">
            <a:avLst/>
          </a:prstGeom>
        </p:spPr>
      </p:pic>
      <p:grpSp>
        <p:nvGrpSpPr>
          <p:cNvPr id="25" name="Groep 24">
            <a:extLst>
              <a:ext uri="{FF2B5EF4-FFF2-40B4-BE49-F238E27FC236}">
                <a16:creationId xmlns:a16="http://schemas.microsoft.com/office/drawing/2014/main" id="{E8FD1C8F-40C1-DACF-A03D-72BAADFDC5F6}"/>
              </a:ext>
            </a:extLst>
          </p:cNvPr>
          <p:cNvGrpSpPr/>
          <p:nvPr/>
        </p:nvGrpSpPr>
        <p:grpSpPr>
          <a:xfrm>
            <a:off x="6824001" y="383455"/>
            <a:ext cx="4574479" cy="4421646"/>
            <a:chOff x="7172325" y="1270535"/>
            <a:chExt cx="4574479" cy="4512120"/>
          </a:xfrm>
        </p:grpSpPr>
        <p:pic>
          <p:nvPicPr>
            <p:cNvPr id="27" name="Graphic 3">
              <a:extLst>
                <a:ext uri="{FF2B5EF4-FFF2-40B4-BE49-F238E27FC236}">
                  <a16:creationId xmlns:a16="http://schemas.microsoft.com/office/drawing/2014/main" id="{241D3E2E-DE06-EEC7-9C74-59ECE23B6FA5}"/>
                </a:ext>
              </a:extLst>
            </p:cNvPr>
            <p:cNvPicPr>
              <a:picLocks noChangeAspect="1"/>
            </p:cNvPicPr>
            <p:nvPr/>
          </p:nvPicPr>
          <p:blipFill rotWithShape="1">
            <a:blip>
              <a:extLst>
                <a:ext uri="{96DAC541-7B7A-43D3-8B79-37D633B846F1}">
                  <asvg:svgBlip xmlns:asvg="http://schemas.microsoft.com/office/drawing/2016/SVG/main" r:embed="rId11"/>
                </a:ext>
              </a:extLst>
            </a:blip>
            <a:srcRect r="73808"/>
            <a:stretch/>
          </p:blipFill>
          <p:spPr>
            <a:xfrm>
              <a:off x="9959370" y="2827202"/>
              <a:ext cx="1388516" cy="1398786"/>
            </a:xfrm>
            <a:prstGeom prst="rect">
              <a:avLst/>
            </a:prstGeom>
          </p:spPr>
        </p:pic>
        <p:pic>
          <p:nvPicPr>
            <p:cNvPr id="28" name="Afbeelding 27" descr="Afbeelding met persoon, muur, Menselijk gezicht, jeans&#10;&#10;Automatisch gegenereerde beschrijving">
              <a:extLst>
                <a:ext uri="{FF2B5EF4-FFF2-40B4-BE49-F238E27FC236}">
                  <a16:creationId xmlns:a16="http://schemas.microsoft.com/office/drawing/2014/main" id="{7D17A6D7-2AD7-C8E8-FA3E-D2E7220075F8}"/>
                </a:ext>
              </a:extLst>
            </p:cNvPr>
            <p:cNvPicPr>
              <a:picLocks noChangeAspect="1"/>
            </p:cNvPicPr>
            <p:nvPr/>
          </p:nvPicPr>
          <p:blipFill rotWithShape="1">
            <a:blip r:embed="rId12">
              <a:extLst>
                <a:ext uri="{28A0092B-C50C-407E-A947-70E740481C1C}">
                  <a14:useLocalDpi xmlns:a14="http://schemas.microsoft.com/office/drawing/2010/main" val="0"/>
                </a:ext>
              </a:extLst>
            </a:blip>
            <a:srcRect l="10773" r="12640"/>
            <a:stretch/>
          </p:blipFill>
          <p:spPr>
            <a:xfrm>
              <a:off x="7786533" y="2867404"/>
              <a:ext cx="1388516" cy="1358584"/>
            </a:xfrm>
            <a:prstGeom prst="ellipse">
              <a:avLst/>
            </a:prstGeom>
          </p:spPr>
        </p:pic>
        <p:sp>
          <p:nvSpPr>
            <p:cNvPr id="29" name="Tekstvak 28">
              <a:extLst>
                <a:ext uri="{FF2B5EF4-FFF2-40B4-BE49-F238E27FC236}">
                  <a16:creationId xmlns:a16="http://schemas.microsoft.com/office/drawing/2014/main" id="{1FC2CF84-FE3F-A0FC-3EA8-F2D8BA48DD39}"/>
                </a:ext>
              </a:extLst>
            </p:cNvPr>
            <p:cNvSpPr txBox="1"/>
            <p:nvPr/>
          </p:nvSpPr>
          <p:spPr>
            <a:xfrm>
              <a:off x="7497568" y="4520771"/>
              <a:ext cx="4249236" cy="861774"/>
            </a:xfrm>
            <a:prstGeom prst="rect">
              <a:avLst/>
            </a:prstGeom>
            <a:noFill/>
          </p:spPr>
          <p:txBody>
            <a:bodyPr wrap="square" rtlCol="0">
              <a:spAutoFit/>
            </a:bodyPr>
            <a:lstStyle/>
            <a:p>
              <a:r>
                <a:rPr lang="nl-BE" b="1"/>
                <a:t>Svin Deneckere, directeur</a:t>
              </a:r>
            </a:p>
            <a:p>
              <a:r>
                <a:rPr lang="nl-BE" b="1"/>
                <a:t>Vlaams Instituut voor Kwaliteit van Zorg</a:t>
              </a:r>
              <a:endParaRPr lang="nl-BE"/>
            </a:p>
            <a:p>
              <a:r>
                <a:rPr lang="nl-BE" sz="1400"/>
                <a:t>Email: </a:t>
              </a:r>
              <a:r>
                <a:rPr lang="nl-BE" sz="1400">
                  <a:hlinkClick r:id="rId13"/>
                </a:rPr>
                <a:t>svin.deneckere@vikz.be</a:t>
              </a:r>
              <a:r>
                <a:rPr lang="nl-BE" sz="1400"/>
                <a:t> </a:t>
              </a:r>
              <a:endParaRPr lang="nl-BE" sz="1400" u="sng"/>
            </a:p>
          </p:txBody>
        </p:sp>
        <p:pic>
          <p:nvPicPr>
            <p:cNvPr id="30" name="Afbeelding 29" descr="Afbeelding met tekst, Lettertype, schermopname, Graphics&#10;&#10;Automatisch gegenereerde beschrijving">
              <a:extLst>
                <a:ext uri="{FF2B5EF4-FFF2-40B4-BE49-F238E27FC236}">
                  <a16:creationId xmlns:a16="http://schemas.microsoft.com/office/drawing/2014/main" id="{AEF19052-9E7E-3323-7100-10A60240F8AA}"/>
                </a:ext>
              </a:extLst>
            </p:cNvPr>
            <p:cNvPicPr>
              <a:picLocks noChangeAspect="1"/>
            </p:cNvPicPr>
            <p:nvPr/>
          </p:nvPicPr>
          <p:blipFill rotWithShape="1">
            <a:blip r:embed="rId14">
              <a:extLst>
                <a:ext uri="{28A0092B-C50C-407E-A947-70E740481C1C}">
                  <a14:useLocalDpi xmlns:a14="http://schemas.microsoft.com/office/drawing/2010/main" val="0"/>
                </a:ext>
              </a:extLst>
            </a:blip>
            <a:srcRect l="25263"/>
            <a:stretch/>
          </p:blipFill>
          <p:spPr>
            <a:xfrm>
              <a:off x="7463160" y="1444725"/>
              <a:ext cx="3588814" cy="1265772"/>
            </a:xfrm>
            <a:prstGeom prst="rect">
              <a:avLst/>
            </a:prstGeom>
          </p:spPr>
        </p:pic>
        <p:sp>
          <p:nvSpPr>
            <p:cNvPr id="31" name="Rechthoek 30">
              <a:extLst>
                <a:ext uri="{FF2B5EF4-FFF2-40B4-BE49-F238E27FC236}">
                  <a16:creationId xmlns:a16="http://schemas.microsoft.com/office/drawing/2014/main" id="{6D67AE37-31E2-3B03-6BF9-3D38032F149A}"/>
                </a:ext>
              </a:extLst>
            </p:cNvPr>
            <p:cNvSpPr/>
            <p:nvPr/>
          </p:nvSpPr>
          <p:spPr>
            <a:xfrm>
              <a:off x="7172325" y="1270535"/>
              <a:ext cx="4574479" cy="4512120"/>
            </a:xfrm>
            <a:prstGeom prst="rect">
              <a:avLst/>
            </a:prstGeom>
            <a:noFill/>
            <a:ln w="38100">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BE">
                <a:noFill/>
              </a:endParaRPr>
            </a:p>
          </p:txBody>
        </p:sp>
      </p:grpSp>
      <p:sp>
        <p:nvSpPr>
          <p:cNvPr id="34" name="Tekstvak 33">
            <a:extLst>
              <a:ext uri="{FF2B5EF4-FFF2-40B4-BE49-F238E27FC236}">
                <a16:creationId xmlns:a16="http://schemas.microsoft.com/office/drawing/2014/main" id="{7EE0200F-2843-2731-4F1D-91A8653A7DEB}"/>
              </a:ext>
            </a:extLst>
          </p:cNvPr>
          <p:cNvSpPr txBox="1"/>
          <p:nvPr/>
        </p:nvSpPr>
        <p:spPr>
          <a:xfrm>
            <a:off x="6824001" y="4986019"/>
            <a:ext cx="3688606" cy="738664"/>
          </a:xfrm>
          <a:prstGeom prst="rect">
            <a:avLst/>
          </a:prstGeom>
          <a:noFill/>
        </p:spPr>
        <p:txBody>
          <a:bodyPr wrap="square" rtlCol="0">
            <a:spAutoFit/>
          </a:bodyPr>
          <a:lstStyle/>
          <a:p>
            <a:r>
              <a:rPr lang="nl-BE" sz="1400" b="1" dirty="0"/>
              <a:t>Kathleen Leemans</a:t>
            </a:r>
            <a:r>
              <a:rPr lang="nl-BE" sz="1400" dirty="0"/>
              <a:t>, coördinator ouderenzorg</a:t>
            </a:r>
          </a:p>
          <a:p>
            <a:r>
              <a:rPr lang="nl-BE" sz="1400" dirty="0"/>
              <a:t>Email: </a:t>
            </a:r>
            <a:r>
              <a:rPr lang="nl-BE" sz="1400" dirty="0">
                <a:hlinkClick r:id="rId15"/>
              </a:rPr>
              <a:t>kathleen.leemans@vikz.be</a:t>
            </a:r>
            <a:endParaRPr lang="nl-BE" sz="1400" dirty="0"/>
          </a:p>
          <a:p>
            <a:r>
              <a:rPr lang="nl-BE" sz="1400" dirty="0"/>
              <a:t>Tel: +32 496 72 93 38</a:t>
            </a:r>
          </a:p>
        </p:txBody>
      </p:sp>
      <p:pic>
        <p:nvPicPr>
          <p:cNvPr id="35" name="Afbeelding 34" descr="Afbeelding met persoon, Menselijk gezicht, glimlach, schouder&#10;&#10;Automatisch gegenereerde beschrijving">
            <a:extLst>
              <a:ext uri="{FF2B5EF4-FFF2-40B4-BE49-F238E27FC236}">
                <a16:creationId xmlns:a16="http://schemas.microsoft.com/office/drawing/2014/main" id="{A6C75D02-7DA9-26EA-BAEB-1FDA273EFE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51026" y="4975798"/>
            <a:ext cx="1059977" cy="1059977"/>
          </a:xfrm>
          <a:prstGeom prst="ellipse">
            <a:avLst/>
          </a:prstGeom>
        </p:spPr>
      </p:pic>
      <p:pic>
        <p:nvPicPr>
          <p:cNvPr id="3" name="Afbeelding 2">
            <a:extLst>
              <a:ext uri="{FF2B5EF4-FFF2-40B4-BE49-F238E27FC236}">
                <a16:creationId xmlns:a16="http://schemas.microsoft.com/office/drawing/2014/main" id="{EEB6CBB6-862F-CF71-38B4-B221DB975F41}"/>
              </a:ext>
            </a:extLst>
          </p:cNvPr>
          <p:cNvPicPr>
            <a:picLocks noChangeAspect="1"/>
          </p:cNvPicPr>
          <p:nvPr/>
        </p:nvPicPr>
        <p:blipFill>
          <a:blip r:embed="rId17"/>
          <a:stretch>
            <a:fillRect/>
          </a:stretch>
        </p:blipFill>
        <p:spPr>
          <a:xfrm>
            <a:off x="892452" y="2026089"/>
            <a:ext cx="1053644" cy="1053644"/>
          </a:xfrm>
          <a:prstGeom prst="rect">
            <a:avLst/>
          </a:prstGeom>
        </p:spPr>
      </p:pic>
    </p:spTree>
    <p:extLst>
      <p:ext uri="{BB962C8B-B14F-4D97-AF65-F5344CB8AC3E}">
        <p14:creationId xmlns:p14="http://schemas.microsoft.com/office/powerpoint/2010/main" val="3145871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kstvak 29">
            <a:extLst>
              <a:ext uri="{FF2B5EF4-FFF2-40B4-BE49-F238E27FC236}">
                <a16:creationId xmlns:a16="http://schemas.microsoft.com/office/drawing/2014/main" id="{6BC39594-2951-18B7-5AAD-080A21685DF4}"/>
              </a:ext>
            </a:extLst>
          </p:cNvPr>
          <p:cNvSpPr txBox="1"/>
          <p:nvPr/>
        </p:nvSpPr>
        <p:spPr>
          <a:xfrm>
            <a:off x="3251160" y="2287375"/>
            <a:ext cx="5827557" cy="1431161"/>
          </a:xfrm>
          <a:prstGeom prst="rect">
            <a:avLst/>
          </a:prstGeom>
          <a:noFill/>
        </p:spPr>
        <p:txBody>
          <a:bodyPr wrap="none" rtlCol="0">
            <a:spAutoFit/>
          </a:bodyPr>
          <a:lstStyle/>
          <a:p>
            <a:r>
              <a:rPr lang="nl-BE" sz="4000" dirty="0">
                <a:solidFill>
                  <a:schemeClr val="accent4"/>
                </a:solidFill>
              </a:rPr>
              <a:t>Vlaamse zorgvoorzieningen</a:t>
            </a:r>
          </a:p>
          <a:p>
            <a:endParaRPr lang="nl-BE" sz="1100" dirty="0">
              <a:solidFill>
                <a:schemeClr val="accent4"/>
              </a:solidFill>
            </a:endParaRPr>
          </a:p>
          <a:p>
            <a:r>
              <a:rPr lang="nl-BE" sz="3600" dirty="0">
                <a:solidFill>
                  <a:schemeClr val="accent4"/>
                </a:solidFill>
              </a:rPr>
              <a:t>Engagementen van:</a:t>
            </a:r>
            <a:endParaRPr lang="nl-BE" sz="4400" dirty="0">
              <a:solidFill>
                <a:schemeClr val="accent4"/>
              </a:solidFill>
            </a:endParaRPr>
          </a:p>
        </p:txBody>
      </p:sp>
      <p:pic>
        <p:nvPicPr>
          <p:cNvPr id="32" name="Graphic 31" descr="Home1 met effen opvulling">
            <a:extLst>
              <a:ext uri="{FF2B5EF4-FFF2-40B4-BE49-F238E27FC236}">
                <a16:creationId xmlns:a16="http://schemas.microsoft.com/office/drawing/2014/main" id="{2C4BFBFD-E9DC-171C-BDCA-7E385C187B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8600" y="3855044"/>
            <a:ext cx="2026173" cy="2026173"/>
          </a:xfrm>
          <a:prstGeom prst="rect">
            <a:avLst/>
          </a:prstGeom>
        </p:spPr>
      </p:pic>
      <p:sp>
        <p:nvSpPr>
          <p:cNvPr id="34" name="Tekstvak 33">
            <a:extLst>
              <a:ext uri="{FF2B5EF4-FFF2-40B4-BE49-F238E27FC236}">
                <a16:creationId xmlns:a16="http://schemas.microsoft.com/office/drawing/2014/main" id="{2A725294-74D5-44DF-834E-763F5961A249}"/>
              </a:ext>
            </a:extLst>
          </p:cNvPr>
          <p:cNvSpPr txBox="1"/>
          <p:nvPr/>
        </p:nvSpPr>
        <p:spPr>
          <a:xfrm>
            <a:off x="3251160" y="3869608"/>
            <a:ext cx="7060391" cy="2062103"/>
          </a:xfrm>
          <a:prstGeom prst="rect">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nl-BE" sz="3200" dirty="0"/>
              <a:t>60 AZ en REVA (100%)</a:t>
            </a:r>
          </a:p>
          <a:p>
            <a:r>
              <a:rPr lang="nl-BE" sz="3200" dirty="0"/>
              <a:t>99 GGZ (87%)</a:t>
            </a:r>
          </a:p>
          <a:p>
            <a:r>
              <a:rPr lang="nl-BE" sz="3200" dirty="0"/>
              <a:t>676 Woonzorgcentra (85%)</a:t>
            </a:r>
          </a:p>
          <a:p>
            <a:r>
              <a:rPr lang="nl-BE" sz="3200" dirty="0"/>
              <a:t>85 in Eerstelijn</a:t>
            </a:r>
          </a:p>
        </p:txBody>
      </p:sp>
      <p:sp>
        <p:nvSpPr>
          <p:cNvPr id="42" name="Tekstvak 41">
            <a:extLst>
              <a:ext uri="{FF2B5EF4-FFF2-40B4-BE49-F238E27FC236}">
                <a16:creationId xmlns:a16="http://schemas.microsoft.com/office/drawing/2014/main" id="{780E78BB-6691-68AD-ECF9-857CFA4B6092}"/>
              </a:ext>
            </a:extLst>
          </p:cNvPr>
          <p:cNvSpPr txBox="1"/>
          <p:nvPr/>
        </p:nvSpPr>
        <p:spPr>
          <a:xfrm>
            <a:off x="758600" y="2285384"/>
            <a:ext cx="2492560" cy="1569660"/>
          </a:xfrm>
          <a:prstGeom prst="rect">
            <a:avLst/>
          </a:prstGeom>
          <a:noFill/>
        </p:spPr>
        <p:txBody>
          <a:bodyPr wrap="square">
            <a:spAutoFit/>
          </a:bodyPr>
          <a:lstStyle/>
          <a:p>
            <a:r>
              <a:rPr lang="nl-BE" sz="9600" b="1" dirty="0">
                <a:solidFill>
                  <a:schemeClr val="accent4"/>
                </a:solidFill>
              </a:rPr>
              <a:t>920</a:t>
            </a:r>
            <a:r>
              <a:rPr lang="nl-BE" sz="6600" b="1" dirty="0">
                <a:solidFill>
                  <a:schemeClr val="accent4"/>
                </a:solidFill>
              </a:rPr>
              <a:t> </a:t>
            </a:r>
            <a:endParaRPr lang="nl-BE" sz="8000" b="1" dirty="0"/>
          </a:p>
        </p:txBody>
      </p:sp>
      <p:pic>
        <p:nvPicPr>
          <p:cNvPr id="12" name="Afbeelding 11" descr="Afbeelding met tekst, Lettertype, schermopname, Graphics&#10;&#10;Door AI gegenereerde inhoud is mogelijk onjuist.">
            <a:extLst>
              <a:ext uri="{FF2B5EF4-FFF2-40B4-BE49-F238E27FC236}">
                <a16:creationId xmlns:a16="http://schemas.microsoft.com/office/drawing/2014/main" id="{592A2133-5850-D796-1618-E599CBC80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7324" y="418426"/>
            <a:ext cx="4268533" cy="1126040"/>
          </a:xfrm>
          <a:prstGeom prst="rect">
            <a:avLst/>
          </a:prstGeom>
        </p:spPr>
      </p:pic>
    </p:spTree>
    <p:extLst>
      <p:ext uri="{BB962C8B-B14F-4D97-AF65-F5344CB8AC3E}">
        <p14:creationId xmlns:p14="http://schemas.microsoft.com/office/powerpoint/2010/main" val="287516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9F47384-07C9-E871-E85B-EBAEB3BA02C8}"/>
              </a:ext>
            </a:extLst>
          </p:cNvPr>
          <p:cNvSpPr>
            <a:spLocks noGrp="1"/>
          </p:cNvSpPr>
          <p:nvPr>
            <p:ph idx="1"/>
          </p:nvPr>
        </p:nvSpPr>
        <p:spPr>
          <a:xfrm>
            <a:off x="508344" y="2324190"/>
            <a:ext cx="3099816" cy="4081272"/>
          </a:xfrm>
        </p:spPr>
        <p:txBody>
          <a:bodyPr>
            <a:normAutofit fontScale="85000" lnSpcReduction="20000"/>
          </a:bodyPr>
          <a:lstStyle/>
          <a:p>
            <a:pPr marL="0" indent="0">
              <a:buNone/>
            </a:pPr>
            <a:r>
              <a:rPr lang="nl-BE" sz="2800" dirty="0"/>
              <a:t>Publicaties op</a:t>
            </a:r>
            <a:br>
              <a:rPr lang="nl-BE" sz="2800" dirty="0"/>
            </a:br>
            <a:r>
              <a:rPr lang="nl-BE" sz="2800" dirty="0"/>
              <a:t>zorgkwaliteit.be</a:t>
            </a:r>
            <a:endParaRPr lang="nl-BE" sz="2600" b="1" dirty="0"/>
          </a:p>
          <a:p>
            <a:pPr marL="0" indent="0">
              <a:buNone/>
            </a:pPr>
            <a:r>
              <a:rPr lang="nl-BE" sz="2600" b="1" dirty="0"/>
              <a:t>2025:</a:t>
            </a:r>
          </a:p>
          <a:p>
            <a:pPr>
              <a:buFont typeface="Arial" panose="020B0604020202020204" pitchFamily="34" charset="0"/>
              <a:buChar char="•"/>
            </a:pPr>
            <a:r>
              <a:rPr lang="nl-BE" sz="2000" dirty="0"/>
              <a:t> </a:t>
            </a:r>
            <a:r>
              <a:rPr lang="nl-BE" dirty="0"/>
              <a:t>Kwaliteit van leven, wonen en zorg</a:t>
            </a:r>
          </a:p>
          <a:p>
            <a:pPr>
              <a:buFont typeface="Arial" panose="020B0604020202020204" pitchFamily="34" charset="0"/>
              <a:buChar char="•"/>
            </a:pPr>
            <a:r>
              <a:rPr lang="nl-BE" dirty="0"/>
              <a:t> Handhygiëne</a:t>
            </a:r>
          </a:p>
          <a:p>
            <a:pPr>
              <a:buFont typeface="Arial" panose="020B0604020202020204" pitchFamily="34" charset="0"/>
              <a:buChar char="•"/>
            </a:pPr>
            <a:endParaRPr lang="nl-BE" sz="2000" dirty="0"/>
          </a:p>
          <a:p>
            <a:pPr marL="0" indent="0">
              <a:buNone/>
            </a:pPr>
            <a:r>
              <a:rPr lang="nl-BE" sz="2600" b="1" dirty="0"/>
              <a:t>2026:</a:t>
            </a:r>
          </a:p>
          <a:p>
            <a:pPr>
              <a:buFont typeface="Arial" panose="020B0604020202020204" pitchFamily="34" charset="0"/>
              <a:buChar char="•"/>
            </a:pPr>
            <a:r>
              <a:rPr lang="nl-BE" sz="2400" dirty="0"/>
              <a:t> </a:t>
            </a:r>
            <a:r>
              <a:rPr lang="nl-BE" dirty="0"/>
              <a:t>Update KLWZ</a:t>
            </a:r>
          </a:p>
          <a:p>
            <a:pPr>
              <a:buFont typeface="Arial" panose="020B0604020202020204" pitchFamily="34" charset="0"/>
              <a:buChar char="•"/>
            </a:pPr>
            <a:r>
              <a:rPr lang="nl-BE" dirty="0"/>
              <a:t> Gebruik psychofarmaca woonzorg</a:t>
            </a:r>
          </a:p>
          <a:p>
            <a:pPr>
              <a:buFont typeface="Arial" panose="020B0604020202020204" pitchFamily="34" charset="0"/>
              <a:buChar char="•"/>
            </a:pPr>
            <a:endParaRPr lang="nl-BE" dirty="0"/>
          </a:p>
          <a:p>
            <a:endParaRPr lang="nl-BE" dirty="0"/>
          </a:p>
        </p:txBody>
      </p:sp>
      <p:sp>
        <p:nvSpPr>
          <p:cNvPr id="7" name="Tijdelijke aanduiding voor inhoud 2">
            <a:extLst>
              <a:ext uri="{FF2B5EF4-FFF2-40B4-BE49-F238E27FC236}">
                <a16:creationId xmlns:a16="http://schemas.microsoft.com/office/drawing/2014/main" id="{60B9749D-473C-03ED-B634-9F7286D4FE97}"/>
              </a:ext>
            </a:extLst>
          </p:cNvPr>
          <p:cNvSpPr txBox="1">
            <a:spLocks/>
          </p:cNvSpPr>
          <p:nvPr/>
        </p:nvSpPr>
        <p:spPr>
          <a:xfrm>
            <a:off x="3364993" y="2441447"/>
            <a:ext cx="3099816" cy="432511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endParaRPr lang="nl-BE" sz="1800" dirty="0"/>
          </a:p>
          <a:p>
            <a:endParaRPr lang="nl-BE" sz="1800" dirty="0"/>
          </a:p>
        </p:txBody>
      </p:sp>
      <p:pic>
        <p:nvPicPr>
          <p:cNvPr id="9" name="Afbeelding 8">
            <a:extLst>
              <a:ext uri="{FF2B5EF4-FFF2-40B4-BE49-F238E27FC236}">
                <a16:creationId xmlns:a16="http://schemas.microsoft.com/office/drawing/2014/main" id="{558A2759-B80F-43C1-B8C7-9931413C7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327" y="914817"/>
            <a:ext cx="7772400" cy="5556685"/>
          </a:xfrm>
          <a:prstGeom prst="rect">
            <a:avLst/>
          </a:prstGeom>
        </p:spPr>
      </p:pic>
    </p:spTree>
    <p:extLst>
      <p:ext uri="{BB962C8B-B14F-4D97-AF65-F5344CB8AC3E}">
        <p14:creationId xmlns:p14="http://schemas.microsoft.com/office/powerpoint/2010/main" val="783765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B2C5F-719C-BF4D-EC4E-80ACAF992725}"/>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AE07EB18-0B8E-838E-2840-8374CDFDF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0679" y="6004340"/>
            <a:ext cx="1950967" cy="7575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1A7A926-9D6D-C101-4041-08316B48A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174" y="6085660"/>
            <a:ext cx="2878206" cy="6541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EE9E7BF-02E7-7333-1E76-B9EC1AD43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682" y="6014602"/>
            <a:ext cx="2376695" cy="796253"/>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A4FE1DAD-B177-3211-C281-D627DEBF26C9}"/>
              </a:ext>
            </a:extLst>
          </p:cNvPr>
          <p:cNvPicPr>
            <a:picLocks noChangeAspect="1"/>
          </p:cNvPicPr>
          <p:nvPr/>
        </p:nvPicPr>
        <p:blipFill>
          <a:blip r:embed="rId5"/>
          <a:stretch>
            <a:fillRect/>
          </a:stretch>
        </p:blipFill>
        <p:spPr>
          <a:xfrm>
            <a:off x="745772" y="6053743"/>
            <a:ext cx="2571751" cy="804257"/>
          </a:xfrm>
          <a:prstGeom prst="rect">
            <a:avLst/>
          </a:prstGeom>
        </p:spPr>
      </p:pic>
      <p:pic>
        <p:nvPicPr>
          <p:cNvPr id="4" name="Afbeelding 3">
            <a:extLst>
              <a:ext uri="{FF2B5EF4-FFF2-40B4-BE49-F238E27FC236}">
                <a16:creationId xmlns:a16="http://schemas.microsoft.com/office/drawing/2014/main" id="{5E65AC60-5397-276E-EB7B-952BBF6A3C7E}"/>
              </a:ext>
            </a:extLst>
          </p:cNvPr>
          <p:cNvPicPr>
            <a:picLocks noChangeAspect="1"/>
          </p:cNvPicPr>
          <p:nvPr/>
        </p:nvPicPr>
        <p:blipFill>
          <a:blip r:embed="rId6"/>
          <a:stretch>
            <a:fillRect/>
          </a:stretch>
        </p:blipFill>
        <p:spPr>
          <a:xfrm>
            <a:off x="530177" y="198187"/>
            <a:ext cx="11131646" cy="5806153"/>
          </a:xfrm>
          <a:prstGeom prst="rect">
            <a:avLst/>
          </a:prstGeom>
        </p:spPr>
      </p:pic>
    </p:spTree>
    <p:extLst>
      <p:ext uri="{BB962C8B-B14F-4D97-AF65-F5344CB8AC3E}">
        <p14:creationId xmlns:p14="http://schemas.microsoft.com/office/powerpoint/2010/main" val="3657722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8FE61-04D9-E729-7700-8C7F1F82CBE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DA2E51-448A-C5B5-548F-6A3A26891DBA}"/>
              </a:ext>
            </a:extLst>
          </p:cNvPr>
          <p:cNvSpPr>
            <a:spLocks noGrp="1"/>
          </p:cNvSpPr>
          <p:nvPr>
            <p:ph type="subTitle" idx="1"/>
          </p:nvPr>
        </p:nvSpPr>
        <p:spPr/>
        <p:txBody>
          <a:bodyPr vert="horz" lIns="45720" tIns="45720" rIns="45720" bIns="45720" rtlCol="0" anchor="t">
            <a:normAutofit fontScale="92500" lnSpcReduction="20000"/>
          </a:bodyPr>
          <a:lstStyle/>
          <a:p>
            <a:r>
              <a:rPr lang="en-US" err="1">
                <a:solidFill>
                  <a:srgbClr val="4A84A9"/>
                </a:solidFill>
              </a:rPr>
              <a:t>Internationaal</a:t>
            </a:r>
            <a:r>
              <a:rPr lang="en-US">
                <a:solidFill>
                  <a:srgbClr val="4A84A9"/>
                </a:solidFill>
              </a:rPr>
              <a:t> </a:t>
            </a:r>
            <a:r>
              <a:rPr lang="en-US" err="1">
                <a:solidFill>
                  <a:srgbClr val="4A84A9"/>
                </a:solidFill>
              </a:rPr>
              <a:t>gevalideerde</a:t>
            </a:r>
            <a:r>
              <a:rPr lang="en-US">
                <a:solidFill>
                  <a:srgbClr val="4A84A9"/>
                </a:solidFill>
              </a:rPr>
              <a:t> </a:t>
            </a:r>
            <a:r>
              <a:rPr lang="en-US" err="1">
                <a:solidFill>
                  <a:srgbClr val="4A84A9"/>
                </a:solidFill>
              </a:rPr>
              <a:t>vragenlijst</a:t>
            </a:r>
            <a:endParaRPr lang="en-US">
              <a:solidFill>
                <a:srgbClr val="4A84A9"/>
              </a:solidFill>
            </a:endParaRPr>
          </a:p>
          <a:p>
            <a:r>
              <a:rPr lang="en-US" err="1">
                <a:solidFill>
                  <a:srgbClr val="4A84A9"/>
                </a:solidFill>
              </a:rPr>
              <a:t>Bewoners</a:t>
            </a:r>
            <a:r>
              <a:rPr lang="en-US">
                <a:solidFill>
                  <a:srgbClr val="4A84A9"/>
                </a:solidFill>
              </a:rPr>
              <a:t>- </a:t>
            </a:r>
            <a:r>
              <a:rPr lang="en-US" err="1">
                <a:solidFill>
                  <a:srgbClr val="4A84A9"/>
                </a:solidFill>
              </a:rPr>
              <a:t>en</a:t>
            </a:r>
            <a:r>
              <a:rPr lang="en-US">
                <a:solidFill>
                  <a:srgbClr val="4A84A9"/>
                </a:solidFill>
              </a:rPr>
              <a:t> </a:t>
            </a:r>
            <a:r>
              <a:rPr lang="en-US" err="1">
                <a:solidFill>
                  <a:srgbClr val="4A84A9"/>
                </a:solidFill>
              </a:rPr>
              <a:t>familieversie</a:t>
            </a:r>
            <a:endParaRPr lang="en-US">
              <a:solidFill>
                <a:srgbClr val="4A84A9"/>
              </a:solidFill>
            </a:endParaRPr>
          </a:p>
          <a:p>
            <a:r>
              <a:rPr lang="en-US">
                <a:solidFill>
                  <a:srgbClr val="4A84A9"/>
                </a:solidFill>
              </a:rPr>
              <a:t>10 thema's – 50 /24 </a:t>
            </a:r>
            <a:r>
              <a:rPr lang="en-US" err="1">
                <a:solidFill>
                  <a:srgbClr val="4A84A9"/>
                </a:solidFill>
              </a:rPr>
              <a:t>stellingen</a:t>
            </a:r>
            <a:endParaRPr lang="en-US">
              <a:solidFill>
                <a:srgbClr val="4A84A9"/>
              </a:solidFill>
            </a:endParaRPr>
          </a:p>
          <a:p>
            <a:r>
              <a:rPr lang="en-US" err="1">
                <a:solidFill>
                  <a:srgbClr val="4A84A9"/>
                </a:solidFill>
                <a:latin typeface="TW Cen MT"/>
              </a:rPr>
              <a:t>Belangrijkheidsvraag</a:t>
            </a:r>
            <a:endParaRPr lang="en-US">
              <a:solidFill>
                <a:srgbClr val="4A84A9"/>
              </a:solidFill>
              <a:latin typeface="Tw Cen MT" panose="020B0602020104020603"/>
            </a:endParaRPr>
          </a:p>
          <a:p>
            <a:r>
              <a:rPr lang="en-US">
                <a:solidFill>
                  <a:srgbClr val="4A84A9"/>
                </a:solidFill>
                <a:latin typeface="TW Cen MT"/>
              </a:rPr>
              <a:t>Papier/</a:t>
            </a:r>
            <a:r>
              <a:rPr lang="en-US" err="1">
                <a:solidFill>
                  <a:srgbClr val="4A84A9"/>
                </a:solidFill>
                <a:latin typeface="TW Cen MT"/>
              </a:rPr>
              <a:t>digitaal</a:t>
            </a:r>
            <a:endParaRPr lang="en-US">
              <a:solidFill>
                <a:srgbClr val="4A84A9"/>
              </a:solidFill>
              <a:latin typeface="Tw Cen MT" panose="020B0602020104020603"/>
            </a:endParaRPr>
          </a:p>
          <a:p>
            <a:endParaRPr lang="en-US">
              <a:solidFill>
                <a:srgbClr val="4A84A9"/>
              </a:solidFill>
            </a:endParaRPr>
          </a:p>
          <a:p>
            <a:endParaRPr lang="en-US">
              <a:solidFill>
                <a:srgbClr val="4A84A9"/>
              </a:solidFill>
            </a:endParaRPr>
          </a:p>
        </p:txBody>
      </p:sp>
      <p:pic>
        <p:nvPicPr>
          <p:cNvPr id="13" name="Picture 12">
            <a:extLst>
              <a:ext uri="{FF2B5EF4-FFF2-40B4-BE49-F238E27FC236}">
                <a16:creationId xmlns:a16="http://schemas.microsoft.com/office/drawing/2014/main" id="{1568B44F-C565-FC7A-6FFD-848CBFA826CF}"/>
              </a:ext>
            </a:extLst>
          </p:cNvPr>
          <p:cNvPicPr>
            <a:picLocks noChangeAspect="1"/>
          </p:cNvPicPr>
          <p:nvPr/>
        </p:nvPicPr>
        <p:blipFill>
          <a:blip r:embed="rId3"/>
          <a:stretch>
            <a:fillRect/>
          </a:stretch>
        </p:blipFill>
        <p:spPr>
          <a:xfrm>
            <a:off x="6220105" y="1882308"/>
            <a:ext cx="5197849" cy="5278532"/>
          </a:xfrm>
          <a:prstGeom prst="rect">
            <a:avLst/>
          </a:prstGeom>
        </p:spPr>
      </p:pic>
      <p:pic>
        <p:nvPicPr>
          <p:cNvPr id="5" name="Picture 2" descr="Gegenereerde afbeelding">
            <a:extLst>
              <a:ext uri="{FF2B5EF4-FFF2-40B4-BE49-F238E27FC236}">
                <a16:creationId xmlns:a16="http://schemas.microsoft.com/office/drawing/2014/main" id="{A2C8F0BA-1926-D99B-9C8F-A27DB9DB7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4366"/>
          <a:stretch>
            <a:fillRect/>
          </a:stretch>
        </p:blipFill>
        <p:spPr bwMode="auto">
          <a:xfrm>
            <a:off x="1357309" y="5576420"/>
            <a:ext cx="1169943" cy="1179980"/>
          </a:xfrm>
          <a:prstGeom prst="flowChartConnector">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Afbeelding met kleding, persoon, Menselijk gezicht, glimlach&#10;&#10;Door AI gegenereerde inhoud is mogelijk onjuist.">
            <a:extLst>
              <a:ext uri="{FF2B5EF4-FFF2-40B4-BE49-F238E27FC236}">
                <a16:creationId xmlns:a16="http://schemas.microsoft.com/office/drawing/2014/main" id="{C7799A51-9DA8-F812-8C77-BBC76A77B6C3}"/>
              </a:ext>
            </a:extLst>
          </p:cNvPr>
          <p:cNvPicPr>
            <a:picLocks noChangeAspect="1"/>
          </p:cNvPicPr>
          <p:nvPr/>
        </p:nvPicPr>
        <p:blipFill>
          <a:blip r:embed="rId5"/>
          <a:stretch>
            <a:fillRect/>
          </a:stretch>
        </p:blipFill>
        <p:spPr>
          <a:xfrm>
            <a:off x="2533370" y="5567922"/>
            <a:ext cx="1190625" cy="1190625"/>
          </a:xfrm>
          <a:prstGeom prst="rect">
            <a:avLst/>
          </a:prstGeom>
        </p:spPr>
      </p:pic>
      <p:pic>
        <p:nvPicPr>
          <p:cNvPr id="12" name="Tijdelijke aanduiding voor inhoud 4" descr="Afbeelding met persoon, kleding, Menselijk gezicht, meubels&#10;&#10;Door AI gegenereerde inhoud is mogelijk onjuist.">
            <a:extLst>
              <a:ext uri="{FF2B5EF4-FFF2-40B4-BE49-F238E27FC236}">
                <a16:creationId xmlns:a16="http://schemas.microsoft.com/office/drawing/2014/main" id="{28E52B7C-3578-AEC9-DD07-16FFB2E14540}"/>
              </a:ext>
            </a:extLst>
          </p:cNvPr>
          <p:cNvPicPr>
            <a:picLocks noChangeAspect="1"/>
          </p:cNvPicPr>
          <p:nvPr/>
        </p:nvPicPr>
        <p:blipFill>
          <a:blip r:embed="rId6">
            <a:extLst>
              <a:ext uri="{28A0092B-C50C-407E-A947-70E740481C1C}">
                <a14:useLocalDpi xmlns:a14="http://schemas.microsoft.com/office/drawing/2010/main" val="0"/>
              </a:ext>
            </a:extLst>
          </a:blip>
          <a:srcRect l="31454" t="-543" r="20475" b="13587"/>
          <a:stretch>
            <a:fillRect/>
          </a:stretch>
        </p:blipFill>
        <p:spPr>
          <a:xfrm>
            <a:off x="170317" y="5557272"/>
            <a:ext cx="1195467" cy="1198013"/>
          </a:xfrm>
          <a:prstGeom prst="ellipse">
            <a:avLst/>
          </a:prstGeom>
          <a:ln>
            <a:noFill/>
          </a:ln>
          <a:effectLst>
            <a:softEdge rad="112500"/>
          </a:effectLst>
        </p:spPr>
      </p:pic>
      <p:sp>
        <p:nvSpPr>
          <p:cNvPr id="4" name="Title 1">
            <a:extLst>
              <a:ext uri="{FF2B5EF4-FFF2-40B4-BE49-F238E27FC236}">
                <a16:creationId xmlns:a16="http://schemas.microsoft.com/office/drawing/2014/main" id="{A950E953-7109-CADC-0D13-3707EB66CBE7}"/>
              </a:ext>
            </a:extLst>
          </p:cNvPr>
          <p:cNvSpPr txBox="1">
            <a:spLocks/>
          </p:cNvSpPr>
          <p:nvPr/>
        </p:nvSpPr>
        <p:spPr>
          <a:xfrm>
            <a:off x="1024128" y="585216"/>
            <a:ext cx="10392424" cy="1499616"/>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0000"/>
                    <a:lumOff val="10000"/>
                  </a:schemeClr>
                </a:solidFill>
                <a:latin typeface="+mj-lt"/>
                <a:ea typeface="+mj-ea"/>
                <a:cs typeface="+mj-cs"/>
              </a:defRPr>
            </a:lvl1pPr>
          </a:lstStyle>
          <a:p>
            <a:pPr algn="l"/>
            <a:r>
              <a:rPr lang="en-US" err="1">
                <a:solidFill>
                  <a:srgbClr val="BE9C08"/>
                </a:solidFill>
              </a:rPr>
              <a:t>Interrai</a:t>
            </a:r>
            <a:r>
              <a:rPr lang="en-US">
                <a:solidFill>
                  <a:srgbClr val="BE9C08"/>
                </a:solidFill>
              </a:rPr>
              <a:t> Self-Reported quality of life survey</a:t>
            </a:r>
          </a:p>
        </p:txBody>
      </p:sp>
      <p:sp>
        <p:nvSpPr>
          <p:cNvPr id="6" name="Content Placeholder 2">
            <a:extLst>
              <a:ext uri="{FF2B5EF4-FFF2-40B4-BE49-F238E27FC236}">
                <a16:creationId xmlns:a16="http://schemas.microsoft.com/office/drawing/2014/main" id="{C9D8A14C-AC8F-07E5-8482-F0006CF89985}"/>
              </a:ext>
            </a:extLst>
          </p:cNvPr>
          <p:cNvSpPr txBox="1">
            <a:spLocks/>
          </p:cNvSpPr>
          <p:nvPr/>
        </p:nvSpPr>
        <p:spPr>
          <a:xfrm>
            <a:off x="1024128" y="2178894"/>
            <a:ext cx="4754880" cy="4130466"/>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en-US">
                <a:solidFill>
                  <a:srgbClr val="4A84A9"/>
                </a:solidFill>
              </a:rPr>
              <a:t>Internationaal gevalideerde vragenlijst</a:t>
            </a:r>
          </a:p>
          <a:p>
            <a:r>
              <a:rPr lang="en-US">
                <a:solidFill>
                  <a:srgbClr val="4A84A9"/>
                </a:solidFill>
              </a:rPr>
              <a:t>Bewoners- en familieversie</a:t>
            </a:r>
          </a:p>
          <a:p>
            <a:r>
              <a:rPr lang="en-US">
                <a:solidFill>
                  <a:srgbClr val="4A84A9"/>
                </a:solidFill>
              </a:rPr>
              <a:t>10 thema's – 50 /24 stellingen</a:t>
            </a:r>
          </a:p>
          <a:p>
            <a:r>
              <a:rPr lang="en-US">
                <a:solidFill>
                  <a:srgbClr val="4A84A9"/>
                </a:solidFill>
                <a:latin typeface="TW Cen MT"/>
              </a:rPr>
              <a:t>Belangrijkheidsvraag</a:t>
            </a:r>
            <a:endParaRPr lang="en-US">
              <a:solidFill>
                <a:srgbClr val="4A84A9"/>
              </a:solidFill>
              <a:latin typeface="Tw Cen MT" panose="020B0602020104020603"/>
            </a:endParaRPr>
          </a:p>
          <a:p>
            <a:r>
              <a:rPr lang="en-US">
                <a:solidFill>
                  <a:srgbClr val="4A84A9"/>
                </a:solidFill>
                <a:latin typeface="TW Cen MT"/>
              </a:rPr>
              <a:t>Papier/digitaal</a:t>
            </a:r>
            <a:endParaRPr lang="en-US">
              <a:solidFill>
                <a:srgbClr val="4A84A9"/>
              </a:solidFill>
              <a:latin typeface="Tw Cen MT" panose="020B0602020104020603"/>
            </a:endParaRPr>
          </a:p>
          <a:p>
            <a:endParaRPr lang="en-US">
              <a:solidFill>
                <a:srgbClr val="4A84A9"/>
              </a:solidFill>
            </a:endParaRPr>
          </a:p>
          <a:p>
            <a:endParaRPr lang="en-US">
              <a:solidFill>
                <a:srgbClr val="4A84A9"/>
              </a:solidFill>
            </a:endParaRPr>
          </a:p>
        </p:txBody>
      </p:sp>
    </p:spTree>
    <p:extLst>
      <p:ext uri="{BB962C8B-B14F-4D97-AF65-F5344CB8AC3E}">
        <p14:creationId xmlns:p14="http://schemas.microsoft.com/office/powerpoint/2010/main" val="699245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4DF16CF-4540-FF9C-96C2-79B221440836}"/>
              </a:ext>
            </a:extLst>
          </p:cNvPr>
          <p:cNvPicPr>
            <a:picLocks noGrp="1" noChangeAspect="1"/>
          </p:cNvPicPr>
          <p:nvPr>
            <p:ph idx="4294967295"/>
          </p:nvPr>
        </p:nvPicPr>
        <p:blipFill>
          <a:blip r:embed="rId3"/>
          <a:srcRect t="-294" r="6186" b="12"/>
          <a:stretch>
            <a:fillRect/>
          </a:stretch>
        </p:blipFill>
        <p:spPr>
          <a:xfrm>
            <a:off x="9293274" y="381000"/>
            <a:ext cx="2689225" cy="3517900"/>
          </a:xfrm>
        </p:spPr>
      </p:pic>
      <p:pic>
        <p:nvPicPr>
          <p:cNvPr id="8" name="Tijdelijke aanduiding voor inhoud 4" descr="Afbeelding met persoon, kleding, Menselijk gezicht, meubels&#10;&#10;Door AI gegenereerde inhoud is mogelijk onjuist.">
            <a:extLst>
              <a:ext uri="{FF2B5EF4-FFF2-40B4-BE49-F238E27FC236}">
                <a16:creationId xmlns:a16="http://schemas.microsoft.com/office/drawing/2014/main" id="{F235F5FC-BB1B-5F69-691F-A9863710BC85}"/>
              </a:ext>
            </a:extLst>
          </p:cNvPr>
          <p:cNvPicPr>
            <a:picLocks noChangeAspect="1"/>
          </p:cNvPicPr>
          <p:nvPr/>
        </p:nvPicPr>
        <p:blipFill>
          <a:blip r:embed="rId4">
            <a:extLst>
              <a:ext uri="{28A0092B-C50C-407E-A947-70E740481C1C}">
                <a14:useLocalDpi xmlns:a14="http://schemas.microsoft.com/office/drawing/2010/main" val="0"/>
              </a:ext>
            </a:extLst>
          </a:blip>
          <a:srcRect l="31454" t="-543" r="20475" b="13587"/>
          <a:stretch>
            <a:fillRect/>
          </a:stretch>
        </p:blipFill>
        <p:spPr>
          <a:xfrm>
            <a:off x="170317" y="5557272"/>
            <a:ext cx="1195467" cy="1198013"/>
          </a:xfrm>
          <a:prstGeom prst="ellipse">
            <a:avLst/>
          </a:prstGeom>
          <a:ln>
            <a:noFill/>
          </a:ln>
          <a:effectLst>
            <a:softEdge rad="112500"/>
          </a:effectLst>
        </p:spPr>
      </p:pic>
      <p:pic>
        <p:nvPicPr>
          <p:cNvPr id="9" name="Picture 8">
            <a:extLst>
              <a:ext uri="{FF2B5EF4-FFF2-40B4-BE49-F238E27FC236}">
                <a16:creationId xmlns:a16="http://schemas.microsoft.com/office/drawing/2014/main" id="{C8C5B9CE-F8C7-F81C-175B-7CA2201AD72D}"/>
              </a:ext>
            </a:extLst>
          </p:cNvPr>
          <p:cNvPicPr>
            <a:picLocks noChangeAspect="1"/>
          </p:cNvPicPr>
          <p:nvPr/>
        </p:nvPicPr>
        <p:blipFill>
          <a:blip r:embed="rId5"/>
          <a:srcRect t="33974"/>
          <a:stretch>
            <a:fillRect/>
          </a:stretch>
        </p:blipFill>
        <p:spPr>
          <a:xfrm>
            <a:off x="1513701" y="1760839"/>
            <a:ext cx="4283676" cy="2121246"/>
          </a:xfrm>
          <a:prstGeom prst="rect">
            <a:avLst/>
          </a:prstGeom>
        </p:spPr>
      </p:pic>
      <p:pic>
        <p:nvPicPr>
          <p:cNvPr id="17" name="Picture 16">
            <a:extLst>
              <a:ext uri="{FF2B5EF4-FFF2-40B4-BE49-F238E27FC236}">
                <a16:creationId xmlns:a16="http://schemas.microsoft.com/office/drawing/2014/main" id="{41FA4856-B312-1114-C8DE-FF2A51074F56}"/>
              </a:ext>
            </a:extLst>
          </p:cNvPr>
          <p:cNvPicPr>
            <a:picLocks noChangeAspect="1"/>
          </p:cNvPicPr>
          <p:nvPr/>
        </p:nvPicPr>
        <p:blipFill>
          <a:blip r:embed="rId6"/>
          <a:srcRect l="9418" t="1418" r="7479" b="6808"/>
          <a:stretch>
            <a:fillRect/>
          </a:stretch>
        </p:blipFill>
        <p:spPr>
          <a:xfrm>
            <a:off x="5999576" y="1661297"/>
            <a:ext cx="3091499" cy="2221767"/>
          </a:xfrm>
          <a:prstGeom prst="rect">
            <a:avLst/>
          </a:prstGeom>
        </p:spPr>
      </p:pic>
      <p:pic>
        <p:nvPicPr>
          <p:cNvPr id="15" name="Picture 14">
            <a:extLst>
              <a:ext uri="{FF2B5EF4-FFF2-40B4-BE49-F238E27FC236}">
                <a16:creationId xmlns:a16="http://schemas.microsoft.com/office/drawing/2014/main" id="{4287F53C-2282-51A1-8640-D74E8DBC8C0D}"/>
              </a:ext>
            </a:extLst>
          </p:cNvPr>
          <p:cNvPicPr>
            <a:picLocks noChangeAspect="1"/>
          </p:cNvPicPr>
          <p:nvPr/>
        </p:nvPicPr>
        <p:blipFill>
          <a:blip r:embed="rId7"/>
          <a:srcRect t="190" r="17178"/>
          <a:stretch>
            <a:fillRect/>
          </a:stretch>
        </p:blipFill>
        <p:spPr>
          <a:xfrm>
            <a:off x="5113069" y="4133598"/>
            <a:ext cx="2779511" cy="2302220"/>
          </a:xfrm>
          <a:prstGeom prst="rect">
            <a:avLst/>
          </a:prstGeom>
        </p:spPr>
      </p:pic>
      <p:pic>
        <p:nvPicPr>
          <p:cNvPr id="16" name="Picture 15">
            <a:extLst>
              <a:ext uri="{FF2B5EF4-FFF2-40B4-BE49-F238E27FC236}">
                <a16:creationId xmlns:a16="http://schemas.microsoft.com/office/drawing/2014/main" id="{823F9F1A-247F-92B4-23C1-DD22B34BE2A3}"/>
              </a:ext>
            </a:extLst>
          </p:cNvPr>
          <p:cNvPicPr>
            <a:picLocks noChangeAspect="1"/>
          </p:cNvPicPr>
          <p:nvPr/>
        </p:nvPicPr>
        <p:blipFill>
          <a:blip r:embed="rId8"/>
          <a:srcRect l="1904" t="3840" r="4706" b="-1705"/>
          <a:stretch>
            <a:fillRect/>
          </a:stretch>
        </p:blipFill>
        <p:spPr>
          <a:xfrm>
            <a:off x="1648053" y="4135445"/>
            <a:ext cx="3269726" cy="2307754"/>
          </a:xfrm>
          <a:prstGeom prst="rect">
            <a:avLst/>
          </a:prstGeom>
        </p:spPr>
      </p:pic>
      <p:pic>
        <p:nvPicPr>
          <p:cNvPr id="18" name="Picture 17">
            <a:extLst>
              <a:ext uri="{FF2B5EF4-FFF2-40B4-BE49-F238E27FC236}">
                <a16:creationId xmlns:a16="http://schemas.microsoft.com/office/drawing/2014/main" id="{CD9379E4-64CF-4580-DB83-C194C69028B7}"/>
              </a:ext>
            </a:extLst>
          </p:cNvPr>
          <p:cNvPicPr>
            <a:picLocks noChangeAspect="1"/>
          </p:cNvPicPr>
          <p:nvPr/>
        </p:nvPicPr>
        <p:blipFill>
          <a:blip r:embed="rId9"/>
          <a:stretch>
            <a:fillRect/>
          </a:stretch>
        </p:blipFill>
        <p:spPr>
          <a:xfrm>
            <a:off x="8047830" y="4098324"/>
            <a:ext cx="3520690" cy="2378676"/>
          </a:xfrm>
          <a:prstGeom prst="rect">
            <a:avLst/>
          </a:prstGeom>
        </p:spPr>
      </p:pic>
      <p:sp>
        <p:nvSpPr>
          <p:cNvPr id="4" name="Title 1">
            <a:extLst>
              <a:ext uri="{FF2B5EF4-FFF2-40B4-BE49-F238E27FC236}">
                <a16:creationId xmlns:a16="http://schemas.microsoft.com/office/drawing/2014/main" id="{8D0A510C-CB7E-CBDA-6F74-78B0997CD326}"/>
              </a:ext>
            </a:extLst>
          </p:cNvPr>
          <p:cNvSpPr txBox="1">
            <a:spLocks/>
          </p:cNvSpPr>
          <p:nvPr/>
        </p:nvSpPr>
        <p:spPr>
          <a:xfrm>
            <a:off x="1024128" y="585216"/>
            <a:ext cx="9720072" cy="1499616"/>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0000"/>
                    <a:lumOff val="10000"/>
                  </a:schemeClr>
                </a:solidFill>
                <a:latin typeface="+mj-lt"/>
                <a:ea typeface="+mj-ea"/>
                <a:cs typeface="+mj-cs"/>
              </a:defRPr>
            </a:lvl1pPr>
          </a:lstStyle>
          <a:p>
            <a:pPr algn="l"/>
            <a:r>
              <a:rPr lang="en-US">
                <a:solidFill>
                  <a:srgbClr val="BE9C08"/>
                </a:solidFill>
              </a:rPr>
              <a:t>Opleiding enquêteurs</a:t>
            </a:r>
          </a:p>
        </p:txBody>
      </p:sp>
    </p:spTree>
    <p:extLst>
      <p:ext uri="{BB962C8B-B14F-4D97-AF65-F5344CB8AC3E}">
        <p14:creationId xmlns:p14="http://schemas.microsoft.com/office/powerpoint/2010/main" val="3660277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51E07-0426-6135-F05D-C9D666776E7C}"/>
              </a:ext>
            </a:extLst>
          </p:cNvPr>
          <p:cNvSpPr>
            <a:spLocks noGrp="1"/>
          </p:cNvSpPr>
          <p:nvPr>
            <p:ph type="title"/>
          </p:nvPr>
        </p:nvSpPr>
        <p:spPr/>
        <p:txBody>
          <a:bodyPr/>
          <a:lstStyle/>
          <a:p>
            <a:r>
              <a:rPr lang="nl-BE">
                <a:solidFill>
                  <a:srgbClr val="BE9C08"/>
                </a:solidFill>
              </a:rPr>
              <a:t>Observatiemethodiek</a:t>
            </a:r>
          </a:p>
        </p:txBody>
      </p:sp>
      <p:sp>
        <p:nvSpPr>
          <p:cNvPr id="3" name="Tijdelijke aanduiding voor inhoud 2">
            <a:extLst>
              <a:ext uri="{FF2B5EF4-FFF2-40B4-BE49-F238E27FC236}">
                <a16:creationId xmlns:a16="http://schemas.microsoft.com/office/drawing/2014/main" id="{FBBAE2F1-2701-34F2-42DF-974623B14966}"/>
              </a:ext>
            </a:extLst>
          </p:cNvPr>
          <p:cNvSpPr>
            <a:spLocks noGrp="1"/>
          </p:cNvSpPr>
          <p:nvPr>
            <p:ph idx="1"/>
          </p:nvPr>
        </p:nvSpPr>
        <p:spPr>
          <a:xfrm>
            <a:off x="1024128" y="2409568"/>
            <a:ext cx="9720071" cy="4023360"/>
          </a:xfrm>
        </p:spPr>
        <p:txBody>
          <a:bodyPr vert="horz" lIns="45720" tIns="45720" rIns="45720" bIns="45720" rtlCol="0" anchor="t">
            <a:normAutofit/>
          </a:bodyPr>
          <a:lstStyle/>
          <a:p>
            <a:endParaRPr lang="nl-BE"/>
          </a:p>
          <a:p>
            <a:endParaRPr lang="nl-BE"/>
          </a:p>
        </p:txBody>
      </p:sp>
      <p:sp>
        <p:nvSpPr>
          <p:cNvPr id="7" name="TextBox 6">
            <a:extLst>
              <a:ext uri="{FF2B5EF4-FFF2-40B4-BE49-F238E27FC236}">
                <a16:creationId xmlns:a16="http://schemas.microsoft.com/office/drawing/2014/main" id="{29F6B35A-70EB-2CB4-7A0B-943F7FCAE182}"/>
              </a:ext>
            </a:extLst>
          </p:cNvPr>
          <p:cNvSpPr txBox="1"/>
          <p:nvPr/>
        </p:nvSpPr>
        <p:spPr>
          <a:xfrm>
            <a:off x="1190334" y="2083085"/>
            <a:ext cx="97292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p:txBody>
      </p:sp>
      <p:sp>
        <p:nvSpPr>
          <p:cNvPr id="8" name="TextBox 7">
            <a:extLst>
              <a:ext uri="{FF2B5EF4-FFF2-40B4-BE49-F238E27FC236}">
                <a16:creationId xmlns:a16="http://schemas.microsoft.com/office/drawing/2014/main" id="{ABCCF5B6-744E-2CE4-FB75-4636F7DCCC43}"/>
              </a:ext>
            </a:extLst>
          </p:cNvPr>
          <p:cNvSpPr txBox="1"/>
          <p:nvPr/>
        </p:nvSpPr>
        <p:spPr>
          <a:xfrm>
            <a:off x="1333102" y="2202118"/>
            <a:ext cx="504496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err="1">
                <a:solidFill>
                  <a:srgbClr val="4A84A9"/>
                </a:solidFill>
                <a:latin typeface="TW Cen MT"/>
              </a:rPr>
              <a:t>Literatuurstudie</a:t>
            </a:r>
            <a:r>
              <a:rPr lang="en-US" sz="2200" dirty="0">
                <a:solidFill>
                  <a:srgbClr val="4A84A9"/>
                </a:solidFill>
                <a:latin typeface="TW Cen MT"/>
              </a:rPr>
              <a:t>  =&gt; </a:t>
            </a:r>
            <a:r>
              <a:rPr lang="en-US" sz="2200" dirty="0" err="1">
                <a:solidFill>
                  <a:srgbClr val="4A84A9"/>
                </a:solidFill>
                <a:latin typeface="TW Cen MT"/>
              </a:rPr>
              <a:t>Qualidem</a:t>
            </a:r>
            <a:endParaRPr lang="en-US" sz="2200" dirty="0">
              <a:solidFill>
                <a:srgbClr val="4A84A9"/>
              </a:solidFill>
              <a:latin typeface="TW Cen MT"/>
            </a:endParaRPr>
          </a:p>
          <a:p>
            <a:endParaRPr lang="en-US" sz="2200" dirty="0">
              <a:solidFill>
                <a:srgbClr val="4A84A9"/>
              </a:solidFill>
              <a:latin typeface="TW Cen MT"/>
            </a:endParaRPr>
          </a:p>
          <a:p>
            <a:r>
              <a:rPr lang="en-US" sz="2200" dirty="0" err="1">
                <a:solidFill>
                  <a:srgbClr val="4A84A9"/>
                </a:solidFill>
                <a:latin typeface="Tw Cen MT"/>
              </a:rPr>
              <a:t>Observaties</a:t>
            </a:r>
            <a:r>
              <a:rPr lang="en-US" sz="2200" dirty="0">
                <a:solidFill>
                  <a:srgbClr val="4A84A9"/>
                </a:solidFill>
                <a:latin typeface="Tw Cen MT"/>
              </a:rPr>
              <a:t> eigen </a:t>
            </a:r>
            <a:r>
              <a:rPr lang="en-US" sz="2200" dirty="0" err="1">
                <a:solidFill>
                  <a:srgbClr val="4A84A9"/>
                </a:solidFill>
                <a:latin typeface="Tw Cen MT"/>
              </a:rPr>
              <a:t>zorgverleners</a:t>
            </a:r>
            <a:endParaRPr lang="en-US" sz="2200" dirty="0">
              <a:solidFill>
                <a:srgbClr val="4A84A9"/>
              </a:solidFill>
              <a:latin typeface="Tw Cen MT"/>
            </a:endParaRPr>
          </a:p>
          <a:p>
            <a:endParaRPr lang="en-US" sz="2200" dirty="0">
              <a:solidFill>
                <a:srgbClr val="4A84A9"/>
              </a:solidFill>
              <a:latin typeface="TW Cen MT"/>
            </a:endParaRPr>
          </a:p>
          <a:p>
            <a:r>
              <a:rPr lang="en-US" sz="2200" dirty="0">
                <a:solidFill>
                  <a:srgbClr val="4A84A9"/>
                </a:solidFill>
                <a:latin typeface="TW Cen MT"/>
              </a:rPr>
              <a:t>10 </a:t>
            </a:r>
            <a:r>
              <a:rPr lang="en-US" sz="2200" dirty="0" err="1">
                <a:solidFill>
                  <a:srgbClr val="4A84A9"/>
                </a:solidFill>
                <a:latin typeface="TW Cen MT"/>
              </a:rPr>
              <a:t>bewoners</a:t>
            </a:r>
            <a:r>
              <a:rPr lang="en-US" sz="2200" dirty="0">
                <a:solidFill>
                  <a:srgbClr val="4A84A9"/>
                </a:solidFill>
                <a:latin typeface="TW Cen MT"/>
              </a:rPr>
              <a:t> per </a:t>
            </a:r>
            <a:r>
              <a:rPr lang="en-US" sz="2200" dirty="0" err="1">
                <a:solidFill>
                  <a:srgbClr val="4A84A9"/>
                </a:solidFill>
                <a:latin typeface="TW Cen MT"/>
              </a:rPr>
              <a:t>woonzorgcentrum</a:t>
            </a:r>
            <a:endParaRPr lang="en-US" sz="2200" dirty="0">
              <a:solidFill>
                <a:srgbClr val="4A84A9"/>
              </a:solidFill>
              <a:latin typeface="TW Cen MT"/>
            </a:endParaRPr>
          </a:p>
          <a:p>
            <a:endParaRPr lang="en-US" sz="2200" dirty="0">
              <a:solidFill>
                <a:srgbClr val="4A84A9"/>
              </a:solidFill>
              <a:latin typeface="TW Cen MT"/>
            </a:endParaRPr>
          </a:p>
          <a:p>
            <a:r>
              <a:rPr lang="en-US" sz="2200" dirty="0" err="1">
                <a:solidFill>
                  <a:srgbClr val="4A84A9"/>
                </a:solidFill>
                <a:latin typeface="TW Cen MT"/>
              </a:rPr>
              <a:t>Pilootproject</a:t>
            </a:r>
            <a:r>
              <a:rPr lang="en-US" sz="2200" dirty="0">
                <a:solidFill>
                  <a:srgbClr val="4A84A9"/>
                </a:solidFill>
                <a:latin typeface="TW Cen MT"/>
              </a:rPr>
              <a:t>: instrument </a:t>
            </a:r>
            <a:r>
              <a:rPr lang="en-US" sz="2200" dirty="0" err="1">
                <a:solidFill>
                  <a:srgbClr val="4A84A9"/>
                </a:solidFill>
                <a:latin typeface="TW Cen MT"/>
              </a:rPr>
              <a:t>uitgetest</a:t>
            </a:r>
            <a:r>
              <a:rPr lang="en-US" sz="2200" dirty="0">
                <a:solidFill>
                  <a:srgbClr val="4A84A9"/>
                </a:solidFill>
                <a:latin typeface="TW Cen MT"/>
              </a:rPr>
              <a:t> </a:t>
            </a:r>
            <a:r>
              <a:rPr lang="en-US" sz="2200" dirty="0" err="1">
                <a:solidFill>
                  <a:srgbClr val="4A84A9"/>
                </a:solidFill>
                <a:latin typeface="TW Cen MT"/>
              </a:rPr>
              <a:t>en</a:t>
            </a:r>
            <a:r>
              <a:rPr lang="en-US" sz="2200" dirty="0">
                <a:solidFill>
                  <a:srgbClr val="4A84A9"/>
                </a:solidFill>
                <a:latin typeface="TW Cen MT"/>
              </a:rPr>
              <a:t> </a:t>
            </a:r>
            <a:r>
              <a:rPr lang="en-US" sz="2200" dirty="0" err="1">
                <a:solidFill>
                  <a:srgbClr val="4A84A9"/>
                </a:solidFill>
                <a:latin typeface="TW Cen MT"/>
              </a:rPr>
              <a:t>evaluatiegesprekken</a:t>
            </a:r>
            <a:r>
              <a:rPr lang="en-US" sz="2200" dirty="0">
                <a:solidFill>
                  <a:srgbClr val="4A84A9"/>
                </a:solidFill>
                <a:latin typeface="TW Cen MT"/>
              </a:rPr>
              <a:t> met </a:t>
            </a:r>
            <a:r>
              <a:rPr lang="en-US" sz="2200" dirty="0" err="1">
                <a:solidFill>
                  <a:srgbClr val="4A84A9"/>
                </a:solidFill>
                <a:latin typeface="TW Cen MT"/>
              </a:rPr>
              <a:t>deelnemers</a:t>
            </a:r>
            <a:endParaRPr lang="en-US" sz="2200" dirty="0">
              <a:solidFill>
                <a:srgbClr val="4A84A9"/>
              </a:solidFill>
              <a:latin typeface="TW Cen MT"/>
            </a:endParaRPr>
          </a:p>
          <a:p>
            <a:endParaRPr lang="en-US" sz="2200" dirty="0">
              <a:latin typeface="Tw Cen MT"/>
            </a:endParaRPr>
          </a:p>
          <a:p>
            <a:endParaRPr lang="en-US" sz="2200" dirty="0">
              <a:latin typeface="TW Cen MT"/>
            </a:endParaRPr>
          </a:p>
        </p:txBody>
      </p:sp>
      <p:pic>
        <p:nvPicPr>
          <p:cNvPr id="10" name="Afbeelding 4">
            <a:extLst>
              <a:ext uri="{FF2B5EF4-FFF2-40B4-BE49-F238E27FC236}">
                <a16:creationId xmlns:a16="http://schemas.microsoft.com/office/drawing/2014/main" id="{B7A8F99D-C434-9BFD-0643-332EB305733D}"/>
              </a:ext>
            </a:extLst>
          </p:cNvPr>
          <p:cNvPicPr>
            <a:picLocks noChangeAspect="1"/>
          </p:cNvPicPr>
          <p:nvPr/>
        </p:nvPicPr>
        <p:blipFill>
          <a:blip r:embed="rId3">
            <a:extLst>
              <a:ext uri="{28A0092B-C50C-407E-A947-70E740481C1C}">
                <a14:useLocalDpi xmlns:a14="http://schemas.microsoft.com/office/drawing/2010/main" val="0"/>
              </a:ext>
            </a:extLst>
          </a:blip>
          <a:srcRect l="29630" t="8571" r="2315" b="26687"/>
          <a:stretch>
            <a:fillRect/>
          </a:stretch>
        </p:blipFill>
        <p:spPr>
          <a:xfrm>
            <a:off x="144826" y="5636381"/>
            <a:ext cx="1194583" cy="1195135"/>
          </a:xfrm>
          <a:prstGeom prst="ellipse">
            <a:avLst/>
          </a:prstGeom>
          <a:ln>
            <a:noFill/>
          </a:ln>
          <a:effectLst>
            <a:softEdge rad="112500"/>
          </a:effectLst>
        </p:spPr>
      </p:pic>
      <p:pic>
        <p:nvPicPr>
          <p:cNvPr id="4" name="Picture 3">
            <a:extLst>
              <a:ext uri="{FF2B5EF4-FFF2-40B4-BE49-F238E27FC236}">
                <a16:creationId xmlns:a16="http://schemas.microsoft.com/office/drawing/2014/main" id="{59237B5F-9821-2A6D-3785-E6C029B77206}"/>
              </a:ext>
            </a:extLst>
          </p:cNvPr>
          <p:cNvPicPr>
            <a:picLocks noChangeAspect="1"/>
          </p:cNvPicPr>
          <p:nvPr/>
        </p:nvPicPr>
        <p:blipFill>
          <a:blip r:embed="rId4"/>
          <a:stretch>
            <a:fillRect/>
          </a:stretch>
        </p:blipFill>
        <p:spPr>
          <a:xfrm>
            <a:off x="6094161" y="373811"/>
            <a:ext cx="5625225" cy="5722190"/>
          </a:xfrm>
          <a:prstGeom prst="rect">
            <a:avLst/>
          </a:prstGeom>
        </p:spPr>
      </p:pic>
    </p:spTree>
    <p:extLst>
      <p:ext uri="{BB962C8B-B14F-4D97-AF65-F5344CB8AC3E}">
        <p14:creationId xmlns:p14="http://schemas.microsoft.com/office/powerpoint/2010/main" val="18703693"/>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al">
  <a:themeElements>
    <a:clrScheme name="VIKZ">
      <a:dk1>
        <a:srgbClr val="465385"/>
      </a:dk1>
      <a:lt1>
        <a:sysClr val="window" lastClr="FFFFFF"/>
      </a:lt1>
      <a:dk2>
        <a:srgbClr val="445180"/>
      </a:dk2>
      <a:lt2>
        <a:srgbClr val="FFFFFF"/>
      </a:lt2>
      <a:accent1>
        <a:srgbClr val="7982AB"/>
      </a:accent1>
      <a:accent2>
        <a:srgbClr val="7C85B0"/>
      </a:accent2>
      <a:accent3>
        <a:srgbClr val="C3C7DB"/>
      </a:accent3>
      <a:accent4>
        <a:srgbClr val="00ACBC"/>
      </a:accent4>
      <a:accent5>
        <a:srgbClr val="007D8A"/>
      </a:accent5>
      <a:accent6>
        <a:srgbClr val="D5FBFF"/>
      </a:accent6>
      <a:hlink>
        <a:srgbClr val="6171AB"/>
      </a:hlink>
      <a:folHlink>
        <a:srgbClr val="8C98C2"/>
      </a:folHlink>
    </a:clrScheme>
    <a:fontScheme name="Integra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uwe textuur">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blipFill rotWithShape="1">
          <a:blip xmlns:r="http://schemas.openxmlformats.org/officeDocument/2006/relationships" r:embed="rId2">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3">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casemix_forum.potx" id="{8454F159-DA95-46F3-8575-9A93DAA19445}" vid="{A9C96A03-BDBB-4C57-AB9F-9011782C2581}"/>
    </a:ext>
  </a:extLst>
</a:theme>
</file>

<file path=ppt/theme/theme2.xml><?xml version="1.0" encoding="utf-8"?>
<a:theme xmlns:a="http://schemas.openxmlformats.org/drawingml/2006/main" name="1_Integraal">
  <a:themeElements>
    <a:clrScheme name="VIKZ">
      <a:dk1>
        <a:srgbClr val="465385"/>
      </a:dk1>
      <a:lt1>
        <a:sysClr val="window" lastClr="FFFFFF"/>
      </a:lt1>
      <a:dk2>
        <a:srgbClr val="445180"/>
      </a:dk2>
      <a:lt2>
        <a:srgbClr val="FFFFFF"/>
      </a:lt2>
      <a:accent1>
        <a:srgbClr val="7982AB"/>
      </a:accent1>
      <a:accent2>
        <a:srgbClr val="7C85B0"/>
      </a:accent2>
      <a:accent3>
        <a:srgbClr val="C3C7DB"/>
      </a:accent3>
      <a:accent4>
        <a:srgbClr val="00ACBC"/>
      </a:accent4>
      <a:accent5>
        <a:srgbClr val="007D8A"/>
      </a:accent5>
      <a:accent6>
        <a:srgbClr val="D5FBFF"/>
      </a:accent6>
      <a:hlink>
        <a:srgbClr val="6171AB"/>
      </a:hlink>
      <a:folHlink>
        <a:srgbClr val="8C98C2"/>
      </a:folHlink>
    </a:clrScheme>
    <a:fontScheme name="Integra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uwe textuur">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blipFill rotWithShape="1">
          <a:blip xmlns:r="http://schemas.openxmlformats.org/officeDocument/2006/relationships" r:embed="rId2">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3">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casemix_forum.potx" id="{8454F159-DA95-46F3-8575-9A93DAA19445}" vid="{A9C96A03-BDBB-4C57-AB9F-9011782C2581}"/>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9a81dfc-382f-4eb7-9366-12eddeb82178">
      <Terms xmlns="http://schemas.microsoft.com/office/infopath/2007/PartnerControls"/>
    </lcf76f155ced4ddcb4097134ff3c332f>
    <TaxCatchAll xmlns="fdb1ca56-d858-4fb7-b243-6671c8ba5f8e" xsi:nil="true"/>
    <Case_x002f_expertise xmlns="19a81dfc-382f-4eb7-9366-12eddeb82178" xsi:nil="true"/>
    <Team xmlns="19a81dfc-382f-4eb7-9366-12eddeb82178" xsi:nil="true"/>
    <Opmerkingen xmlns="19a81dfc-382f-4eb7-9366-12eddeb82178" xsi:nil="true"/>
    <Typeproject xmlns="19a81dfc-382f-4eb7-9366-12eddeb8217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043C2C13422449AD8C5E885EECEDEE" ma:contentTypeVersion="21" ma:contentTypeDescription="Een nieuw document maken." ma:contentTypeScope="" ma:versionID="12d85f8b57c5b54ce6c754212e34c892">
  <xsd:schema xmlns:xsd="http://www.w3.org/2001/XMLSchema" xmlns:xs="http://www.w3.org/2001/XMLSchema" xmlns:p="http://schemas.microsoft.com/office/2006/metadata/properties" xmlns:ns2="fdb1ca56-d858-4fb7-b243-6671c8ba5f8e" xmlns:ns3="19a81dfc-382f-4eb7-9366-12eddeb82178" targetNamespace="http://schemas.microsoft.com/office/2006/metadata/properties" ma:root="true" ma:fieldsID="2451a54a38bd55069bb4ef711707f03d" ns2:_="" ns3:_="">
    <xsd:import namespace="fdb1ca56-d858-4fb7-b243-6671c8ba5f8e"/>
    <xsd:import namespace="19a81dfc-382f-4eb7-9366-12eddeb8217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element ref="ns3:Typeproject" minOccurs="0"/>
                <xsd:element ref="ns3:Case_x002f_expertise" minOccurs="0"/>
                <xsd:element ref="ns3:MediaServiceBillingMetadata" minOccurs="0"/>
                <xsd:element ref="ns3:Opmerkingen" minOccurs="0"/>
                <xsd:element ref="ns3:Tea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b1ca56-d858-4fb7-b243-6671c8ba5f8e"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ce19dfee-cabf-42a4-bb09-ca5b7ecf1667}" ma:internalName="TaxCatchAll" ma:showField="CatchAllData" ma:web="fdb1ca56-d858-4fb7-b243-6671c8ba5f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9a81dfc-382f-4eb7-9366-12eddeb8217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315e041a-3624-45c7-a3a9-8fe902ae8e9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Typeproject" ma:index="23" nillable="true" ma:displayName="Type project" ma:format="Dropdown" ma:internalName="Typeproject">
      <xsd:simpleType>
        <xsd:restriction base="dms:Text">
          <xsd:maxLength value="255"/>
        </xsd:restriction>
      </xsd:simpleType>
    </xsd:element>
    <xsd:element name="Case_x002f_expertise" ma:index="24" nillable="true" ma:displayName="Case/expertise" ma:format="Dropdown" ma:indexed="true" ma:internalName="Case_x002f_expertise">
      <xsd:simpleType>
        <xsd:restriction base="dms:Choice">
          <xsd:enumeration value="Case"/>
          <xsd:enumeration value="Expertise (artikel)"/>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Opmerkingen" ma:index="26" nillable="true" ma:displayName="Opmerkingen" ma:format="Dropdown" ma:internalName="Opmerkingen">
      <xsd:simpleType>
        <xsd:restriction base="dms:Note">
          <xsd:maxLength value="255"/>
        </xsd:restriction>
      </xsd:simpleType>
    </xsd:element>
    <xsd:element name="Team" ma:index="27" nillable="true" ma:displayName="Team" ma:format="Dropdown" ma:internalName="Team">
      <xsd:simpleType>
        <xsd:restriction base="dms:Choice">
          <xsd:enumeration value="M&amp;O - selecties"/>
          <xsd:enumeration value="M&amp;O - ontwikkeling"/>
          <xsd:enumeration value="M&amp;O - interim"/>
          <xsd:enumeration value="PS - OO west"/>
          <xsd:enumeration value="PS- OO oost"/>
          <xsd:enumeration value="PS - samenleven"/>
          <xsd:enumeration value="PS - ruimte en wone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290451-9A02-4722-ABA8-7631620791DA}">
  <ds:schemaRefs>
    <ds:schemaRef ds:uri="01fd11cd-ca04-416b-8f44-22f9d95505a9"/>
    <ds:schemaRef ds:uri="http://purl.org/dc/dcmitype/"/>
    <ds:schemaRef ds:uri="http://www.w3.org/XML/1998/namespace"/>
    <ds:schemaRef ds:uri="http://purl.org/dc/elements/1.1/"/>
    <ds:schemaRef ds:uri="http://schemas.microsoft.com/office/2006/metadata/properties"/>
    <ds:schemaRef ds:uri="48ac86b9-95c2-482d-aa06-edb67348b070"/>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db91fd0c-ae4b-420d-a74f-dabd8a6ebf1b"/>
    <ds:schemaRef ds:uri="8ba2bb45-569d-44ef-913d-f2830e32939a"/>
    <ds:schemaRef ds:uri="19a81dfc-382f-4eb7-9366-12eddeb82178"/>
    <ds:schemaRef ds:uri="fdb1ca56-d858-4fb7-b243-6671c8ba5f8e"/>
  </ds:schemaRefs>
</ds:datastoreItem>
</file>

<file path=customXml/itemProps2.xml><?xml version="1.0" encoding="utf-8"?>
<ds:datastoreItem xmlns:ds="http://schemas.openxmlformats.org/officeDocument/2006/customXml" ds:itemID="{6B18F4D9-61FD-4691-865E-F1C95C73CB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b1ca56-d858-4fb7-b243-6671c8ba5f8e"/>
    <ds:schemaRef ds:uri="19a81dfc-382f-4eb7-9366-12eddeb82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C8977B-CA43-4E1F-8470-CF642658EA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1646</Words>
  <Application>Microsoft Office PowerPoint</Application>
  <PresentationFormat>Breedbeeld</PresentationFormat>
  <Paragraphs>302</Paragraphs>
  <Slides>32</Slides>
  <Notes>16</Notes>
  <HiddenSlides>0</HiddenSlides>
  <MMClips>0</MMClips>
  <ScaleCrop>false</ScaleCrop>
  <HeadingPairs>
    <vt:vector size="4" baseType="variant">
      <vt:variant>
        <vt:lpstr>Thema</vt:lpstr>
      </vt:variant>
      <vt:variant>
        <vt:i4>2</vt:i4>
      </vt:variant>
      <vt:variant>
        <vt:lpstr>Diatitels</vt:lpstr>
      </vt:variant>
      <vt:variant>
        <vt:i4>32</vt:i4>
      </vt:variant>
    </vt:vector>
  </HeadingPairs>
  <TitlesOfParts>
    <vt:vector size="34" baseType="lpstr">
      <vt:lpstr>Integraal</vt:lpstr>
      <vt:lpstr>1_Integraal</vt:lpstr>
      <vt:lpstr>Sociale relaties in Vlaamse woonzorgcentra: inzichten uit de VIKZ-kwaliteitsmeting Wonen, Leven en Zorg</vt:lpstr>
      <vt:lpstr>MISSIE van het Vlaams Instituut voor kwaliteit van zorg</vt:lpstr>
      <vt:lpstr>Kernwaarden van het VIKZ</vt:lpstr>
      <vt:lpstr>PowerPoint-presentatie</vt:lpstr>
      <vt:lpstr>PowerPoint-presentatie</vt:lpstr>
      <vt:lpstr>PowerPoint-presentatie</vt:lpstr>
      <vt:lpstr>PowerPoint-presentatie</vt:lpstr>
      <vt:lpstr>PowerPoint-presentatie</vt:lpstr>
      <vt:lpstr>Observatiemethodiek</vt:lpstr>
      <vt:lpstr>Observatiemethodiek</vt:lpstr>
      <vt:lpstr>Resultaten voor alle  8.101 bewoners</vt:lpstr>
      <vt:lpstr>Totaal = 377  woonzorgcentra</vt:lpstr>
      <vt:lpstr>PowerPoint-presentatie</vt:lpstr>
      <vt:lpstr>PowerPoint-presentatie</vt:lpstr>
      <vt:lpstr>PowerPoint-presentatie</vt:lpstr>
      <vt:lpstr>Resultaten per woonzorgcentrum</vt:lpstr>
      <vt:lpstr>Scores gecorrigeerd voor populatiekenmerken</vt:lpstr>
      <vt:lpstr>THEMAscores berekenen per woonzorgcentrum</vt:lpstr>
      <vt:lpstr>PowerPoint-presentatie</vt:lpstr>
      <vt:lpstr>BOXPLOT met scores per woonzorgcentrum</vt:lpstr>
      <vt:lpstr>PowerPoint-presentatie</vt:lpstr>
      <vt:lpstr>PowerPoint-presentatie</vt:lpstr>
      <vt:lpstr>PowerPoint-presentatie</vt:lpstr>
      <vt:lpstr>PowerPoint-presentatie</vt:lpstr>
      <vt:lpstr>Kernboodschappen obnv extra analyses</vt:lpstr>
      <vt:lpstr>Zorgkwaliteit.be</vt:lpstr>
      <vt:lpstr>QR-code </vt:lpstr>
      <vt:lpstr>PowerPoint-presentatie</vt:lpstr>
      <vt:lpstr>Zorgkwaliteit.be</vt:lpstr>
      <vt:lpstr>PowerPoint-presentatie</vt:lpstr>
      <vt:lpstr>PowerPoint-presentatie</vt:lpstr>
      <vt:lpstr>Team ouderenzorg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VLaamse Patiëntenpeilingen</dc:title>
  <dc:creator>Griet Van Belleghem</dc:creator>
  <cp:lastModifiedBy>Carl Lodewyckx</cp:lastModifiedBy>
  <cp:revision>7</cp:revision>
  <dcterms:created xsi:type="dcterms:W3CDTF">2021-02-11T14:56:33Z</dcterms:created>
  <dcterms:modified xsi:type="dcterms:W3CDTF">2026-05-05T08:26:12Z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0x01010048043C2C13422449AD8C5E885EECEDEE</vt:lpwstr>
  </property>
  <property fmtid="{D5CDD505-2E9C-101B-9397-08002B2CF9AE}" pid="3" name="MediaServiceImageTags">
    <vt:lpwstr/>
  </property>
</Properties>
</file>